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7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6" r:id="rId4"/>
    <p:sldId id="260" r:id="rId5"/>
    <p:sldId id="344" r:id="rId6"/>
    <p:sldId id="345" r:id="rId7"/>
    <p:sldId id="269" r:id="rId8"/>
    <p:sldId id="418" r:id="rId9"/>
    <p:sldId id="436" r:id="rId10"/>
    <p:sldId id="408" r:id="rId11"/>
    <p:sldId id="347" r:id="rId12"/>
    <p:sldId id="443" r:id="rId13"/>
    <p:sldId id="442" r:id="rId14"/>
    <p:sldId id="291" r:id="rId15"/>
    <p:sldId id="444" r:id="rId16"/>
    <p:sldId id="349" r:id="rId17"/>
    <p:sldId id="445" r:id="rId18"/>
    <p:sldId id="439" r:id="rId19"/>
    <p:sldId id="440" r:id="rId20"/>
    <p:sldId id="433" r:id="rId21"/>
    <p:sldId id="421" r:id="rId22"/>
    <p:sldId id="419" r:id="rId23"/>
    <p:sldId id="438" r:id="rId24"/>
    <p:sldId id="392" r:id="rId25"/>
    <p:sldId id="417" r:id="rId26"/>
    <p:sldId id="437" r:id="rId27"/>
    <p:sldId id="447" r:id="rId28"/>
  </p:sldIdLst>
  <p:sldSz cx="9144000" cy="6858000" type="screen4x3"/>
  <p:notesSz cx="6797675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9900"/>
    <a:srgbClr val="22E4BF"/>
    <a:srgbClr val="6600FF"/>
    <a:srgbClr val="0000FF"/>
    <a:srgbClr val="990033"/>
    <a:srgbClr val="99FF66"/>
    <a:srgbClr val="FF00FF"/>
    <a:srgbClr val="800000"/>
    <a:srgbClr val="ADE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010" autoAdjust="0"/>
  </p:normalViewPr>
  <p:slideViewPr>
    <p:cSldViewPr>
      <p:cViewPr varScale="1">
        <p:scale>
          <a:sx n="112" d="100"/>
          <a:sy n="112" d="100"/>
        </p:scale>
        <p:origin x="16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0101010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1111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2121212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131313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4141414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55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6666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7777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8888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99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03312448707183"/>
          <c:y val="4.7025763187494553E-2"/>
          <c:w val="0.61837068911862314"/>
          <c:h val="0.916405916771927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66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/>
                      <a:t>108616,1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05-49F8-A8EF-07D294A2B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/>
                      <a:t>110411,4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05-49F8-A8EF-07D294A2B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905-49F8-A8EF-07D294A2BF1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108616.1</c:v>
                </c:pt>
                <c:pt idx="1">
                  <c:v>110411.4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05-49F8-A8EF-07D294A2BF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/>
                      <a:t>338421,6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905-49F8-A8EF-07D294A2B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/>
                      <a:t>382680,6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05-49F8-A8EF-07D294A2B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905-49F8-A8EF-07D294A2BF1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338421.7</c:v>
                </c:pt>
                <c:pt idx="1">
                  <c:v>382680.6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905-49F8-A8EF-07D294A2BF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/>
                      <a:t>446626,9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905-49F8-A8EF-07D294A2B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/>
                      <a:t>494891,0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905-49F8-A8EF-07D294A2B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905-49F8-A8EF-07D294A2BF1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446626.9</c:v>
                </c:pt>
                <c:pt idx="1">
                  <c:v>494891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905-49F8-A8EF-07D294A2BF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 дефицит "-" /  профицит "+"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4692275495667394E-3"/>
                  <c:y val="-2.3529041225381773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410,8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905-49F8-A8EF-07D294A2B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9227549566709E-3"/>
                  <c:y val="0.67189133975491711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-1789,9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905-49F8-A8EF-07D294A2BF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905-49F8-A8EF-07D294A2BF12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410.8</c:v>
                </c:pt>
                <c:pt idx="1">
                  <c:v>-1789.9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905-49F8-A8EF-07D294A2B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212920"/>
        <c:axId val="217216840"/>
      </c:barChart>
      <c:catAx>
        <c:axId val="217212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216840"/>
        <c:crosses val="autoZero"/>
        <c:auto val="1"/>
        <c:lblAlgn val="ctr"/>
        <c:lblOffset val="100"/>
        <c:noMultiLvlLbl val="0"/>
      </c:catAx>
      <c:valAx>
        <c:axId val="21721684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217212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1585574175286"/>
          <c:y val="0.1757649166780573"/>
          <c:w val="0.21484144258247226"/>
          <c:h val="0.7059861039519201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Расходы на сельское хозяйство в 2017 году</a:t>
            </a:r>
          </a:p>
        </c:rich>
      </c:tx>
      <c:layout>
        <c:manualLayout>
          <c:xMode val="edge"/>
          <c:yMode val="edge"/>
          <c:x val="0.10140422158683116"/>
          <c:y val="0"/>
        </c:manualLayout>
      </c:layout>
      <c:overlay val="0"/>
    </c:title>
    <c:autoTitleDeleted val="0"/>
    <c:view3D>
      <c:rotX val="30"/>
      <c:rotY val="33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1811427629331"/>
          <c:y val="0.33963243223875428"/>
          <c:w val="0.73262100030878308"/>
          <c:h val="0.6429135728581476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фонда финансовой поддержки, тыс.рублей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291216085792472E-2"/>
          <c:y val="2.4730397559353152E-2"/>
          <c:w val="0.65859722306129365"/>
          <c:h val="0.73988533464566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фонда финансовой поддержки, млн.рублей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513242449179807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dirty="0"/>
                      <a:t>18224,5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6C-4E09-9083-3B1B59E91A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594432762945467E-3"/>
                  <c:y val="8.7636319329792767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dirty="0"/>
                      <a:t>20780,9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6C-4E09-9083-3B1B59E91A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6C-4E09-9083-3B1B59E91A5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.1076674780337446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6C-4E09-9083-3B1B59E91A5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594432762945467E-3"/>
                  <c:y val="9.5148003843774309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6C-4E09-9083-3B1B59E91A53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17081.2</c:v>
                </c:pt>
                <c:pt idx="1">
                  <c:v>18224.5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6C-4E09-9083-3B1B59E91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164312"/>
        <c:axId val="217161568"/>
      </c:barChart>
      <c:catAx>
        <c:axId val="21716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161568"/>
        <c:crosses val="autoZero"/>
        <c:auto val="1"/>
        <c:lblAlgn val="ctr"/>
        <c:lblOffset val="100"/>
        <c:noMultiLvlLbl val="0"/>
      </c:catAx>
      <c:valAx>
        <c:axId val="21716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164312"/>
        <c:crosses val="autoZero"/>
        <c:crossBetween val="between"/>
      </c:val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255216276363555"/>
          <c:y val="0.29758987306633394"/>
          <c:w val="0.26744778039001416"/>
          <c:h val="0.10351706953195676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616399151441043"/>
          <c:w val="0.95191290763233716"/>
          <c:h val="0.87383600848559306"/>
        </c:manualLayout>
      </c:layout>
      <c:area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Долговая нагрузка региона, %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Лист1!$B$1:$E$1</c:f>
              <c:strCache>
                <c:ptCount val="4"/>
                <c:pt idx="0">
                  <c:v>01.01.2015</c:v>
                </c:pt>
                <c:pt idx="1">
                  <c:v>01.01.2016</c:v>
                </c:pt>
                <c:pt idx="2">
                  <c:v>01.01.2017</c:v>
                </c:pt>
                <c:pt idx="3">
                  <c:v>01.01.2018</c:v>
                </c:pt>
              </c:strCache>
            </c:strRef>
          </c:cat>
          <c:val>
            <c:numRef>
              <c:f>Лист1!$B$2:$E$2</c:f>
              <c:numCache>
                <c:formatCode>0.0</c:formatCode>
                <c:ptCount val="4"/>
                <c:pt idx="0" formatCode="General">
                  <c:v>20.9</c:v>
                </c:pt>
                <c:pt idx="1">
                  <c:v>11.1</c:v>
                </c:pt>
                <c:pt idx="2" formatCode="General">
                  <c:v>4.8</c:v>
                </c:pt>
                <c:pt idx="3" formatCode="General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05-4000-9613-2F8B230C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165488"/>
        <c:axId val="217172544"/>
      </c:areaChart>
      <c:catAx>
        <c:axId val="217165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17172544"/>
        <c:crossesAt val="90"/>
        <c:auto val="1"/>
        <c:lblAlgn val="ctr"/>
        <c:lblOffset val="100"/>
        <c:noMultiLvlLbl val="0"/>
      </c:catAx>
      <c:valAx>
        <c:axId val="217172544"/>
        <c:scaling>
          <c:orientation val="minMax"/>
          <c:max val="94"/>
          <c:min val="0"/>
        </c:scaling>
        <c:delete val="1"/>
        <c:axPos val="l"/>
        <c:majorGridlines>
          <c:spPr>
            <a:ln w="0">
              <a:solidFill>
                <a:prstClr val="white">
                  <a:alpha val="0"/>
                </a:prstClr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217165488"/>
        <c:crosses val="autoZero"/>
        <c:crossBetween val="midCat"/>
        <c:majorUnit val="45"/>
        <c:minorUnit val="45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6186209089985"/>
          <c:y val="5.6278886258595416E-2"/>
          <c:w val="0.76492053444332131"/>
          <c:h val="0.790024710914926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Кредиты кредитных организаций, тыс. 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13000,0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A39-4153-9044-DF087243CEB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01.01.2019</c:v>
                </c:pt>
                <c:pt idx="1">
                  <c:v>01.01.2020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13000</c:v>
                </c:pt>
                <c:pt idx="1">
                  <c:v>12500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39-4153-9044-DF087243C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166664"/>
        <c:axId val="217170976"/>
      </c:barChart>
      <c:catAx>
        <c:axId val="217166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17170976"/>
        <c:crosses val="autoZero"/>
        <c:auto val="1"/>
        <c:lblAlgn val="ctr"/>
        <c:lblOffset val="100"/>
        <c:noMultiLvlLbl val="0"/>
      </c:catAx>
      <c:valAx>
        <c:axId val="217170976"/>
        <c:scaling>
          <c:orientation val="minMax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numFmt formatCode="#,##0.0" sourceLinked="1"/>
        <c:majorTickMark val="out"/>
        <c:minorTickMark val="none"/>
        <c:tickLblPos val="none"/>
        <c:crossAx val="2171666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2.4052172140891954E-2"/>
          <c:y val="0.18440631507751526"/>
          <c:w val="0.2401828001148677"/>
          <c:h val="0.39173326451061707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69475265974083E-4"/>
          <c:y val="2.6138381638465404E-2"/>
          <c:w val="0.96946883021620001"/>
          <c:h val="0.968071217160202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государственного долга в расчете на душу населения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7223265084086337E-2"/>
                  <c:y val="-4.7548170085869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3C2-4154-8B0A-F1EB181D103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400934375904024E-2"/>
                  <c:y val="-5.243089294689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3C2-4154-8B0A-F1EB181D103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480509414862495E-2"/>
                  <c:y val="-4.7281235864492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C2-4154-8B0A-F1EB181D103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8762855183522967E-2"/>
                  <c:y val="3.782505910165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C2-4154-8B0A-F1EB181D103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01.01.2015</c:v>
                </c:pt>
                <c:pt idx="1">
                  <c:v>01.01.2016</c:v>
                </c:pt>
                <c:pt idx="2">
                  <c:v>01.01.2017</c:v>
                </c:pt>
                <c:pt idx="3">
                  <c:v>01.01.2018</c:v>
                </c:pt>
              </c:strCache>
            </c:strRef>
          </c:cat>
          <c:val>
            <c:numRef>
              <c:f>Лист1!$B$2:$E$2</c:f>
              <c:numCache>
                <c:formatCode>0.0</c:formatCode>
                <c:ptCount val="4"/>
                <c:pt idx="0">
                  <c:v>1.1000000000000001</c:v>
                </c:pt>
                <c:pt idx="1">
                  <c:v>0.60000000000000064</c:v>
                </c:pt>
                <c:pt idx="2">
                  <c:v>0.30000000000000032</c:v>
                </c:pt>
                <c:pt idx="3">
                  <c:v>0.30000000000000032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3C2-4154-8B0A-F1EB181D1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164704"/>
        <c:axId val="217161960"/>
      </c:lineChart>
      <c:catAx>
        <c:axId val="21716470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17161960"/>
        <c:crosses val="autoZero"/>
        <c:auto val="1"/>
        <c:lblAlgn val="ctr"/>
        <c:lblOffset val="100"/>
        <c:noMultiLvlLbl val="0"/>
      </c:catAx>
      <c:valAx>
        <c:axId val="217161960"/>
        <c:scaling>
          <c:orientation val="minMax"/>
          <c:max val="45"/>
          <c:min val="5"/>
        </c:scaling>
        <c:delete val="1"/>
        <c:axPos val="l"/>
        <c:numFmt formatCode="0.0" sourceLinked="1"/>
        <c:majorTickMark val="out"/>
        <c:minorTickMark val="none"/>
        <c:tickLblPos val="none"/>
        <c:crossAx val="217164704"/>
        <c:crosses val="autoZero"/>
        <c:crossBetween val="between"/>
        <c:majorUnit val="10"/>
        <c:minorUnit val="2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618239108670983"/>
          <c:y val="4.1549829458323466E-2"/>
          <c:w val="0.57882921946601973"/>
          <c:h val="0.731814737132639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7238,3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02C-466B-959E-90C55E821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210044,5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02C-466B-959E-90C55E821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144696,7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02C-466B-959E-90C55E821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20702,9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02C-466B-959E-90C55E821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7238.3</c:v>
                </c:pt>
                <c:pt idx="1">
                  <c:v>210044.5</c:v>
                </c:pt>
                <c:pt idx="2">
                  <c:v>144696.70000000001</c:v>
                </c:pt>
                <c:pt idx="3">
                  <c:v>20702.900000000001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2C-466B-959E-90C55E8210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на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7476,2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02C-466B-959E-90C55E821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211330,9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02C-466B-959E-90C55E821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153211,4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02C-466B-959E-90C55E821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20702,9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02C-466B-959E-90C55E821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7476.2</c:v>
                </c:pt>
                <c:pt idx="1">
                  <c:v>211330.9</c:v>
                </c:pt>
                <c:pt idx="2">
                  <c:v>153211.4</c:v>
                </c:pt>
                <c:pt idx="3">
                  <c:v>20702.900000000001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2C-466B-959E-90C55E8210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Первоначальный план на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4856,4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02C-466B-959E-90C55E821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60970711896348E-2"/>
                  <c:y val="-8.000786353646274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199462,2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02C-466B-959E-90C55E821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115455,3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02C-466B-959E-90C55E821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8357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2C-466B-959E-90C55E8210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4856.3999999999996</c:v>
                </c:pt>
                <c:pt idx="1">
                  <c:v>199462.2</c:v>
                </c:pt>
                <c:pt idx="2">
                  <c:v>115455.3</c:v>
                </c:pt>
                <c:pt idx="3">
                  <c:v>8357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2C-466B-959E-90C55E8210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7217624"/>
        <c:axId val="217218408"/>
      </c:barChart>
      <c:catAx>
        <c:axId val="217217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218408"/>
        <c:crosses val="autoZero"/>
        <c:auto val="0"/>
        <c:lblAlgn val="l"/>
        <c:lblOffset val="100"/>
        <c:noMultiLvlLbl val="0"/>
      </c:catAx>
      <c:valAx>
        <c:axId val="217218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7217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8102299220995534E-2"/>
          <c:y val="0.83756277087692732"/>
          <c:w val="0.96189770077900461"/>
          <c:h val="0.1624372291230697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0499360751347E-3"/>
          <c:y val="0.12722259214412271"/>
          <c:w val="0.99059295006392456"/>
          <c:h val="0.592595927594304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D1-4DF2-A741-766817F83DD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D1-4DF2-A741-766817F83DD0}"/>
              </c:ext>
            </c:extLst>
          </c:dPt>
          <c:dPt>
            <c:idx val="2"/>
            <c:invertIfNegative val="0"/>
            <c:bubble3D val="0"/>
            <c:spPr>
              <a:solidFill>
                <a:srgbClr val="22E4B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D1-4DF2-A741-766817F83DD0}"/>
              </c:ext>
            </c:extLst>
          </c:dPt>
          <c:dLbls>
            <c:dLbl>
              <c:idx val="0"/>
              <c:layout>
                <c:manualLayout>
                  <c:x val="-3.7036777811995567E-3"/>
                  <c:y val="-0.260814686505012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328130,9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D1-4DF2-A741-766817F83D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18494857559005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392721,4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D1-4DF2-A741-766817F83DD0}"/>
                </c:ext>
                <c:ext xmlns:c15="http://schemas.microsoft.com/office/drawing/2012/chart" uri="{CE6537A1-D6FC-4f65-9D91-7224C49458BB}">
                  <c15:layout>
                    <c:manualLayout>
                      <c:w val="0.17725801860821039"/>
                      <c:h val="4.729774026427430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7036777811995649E-3"/>
                  <c:y val="-0.2708460206013587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382680,6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D1-4DF2-A741-766817F83D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 на год</c:v>
                </c:pt>
                <c:pt idx="1">
                  <c:v>Уточненный план на год</c:v>
                </c:pt>
                <c:pt idx="2">
                  <c:v>Исполнено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259083.8</c:v>
                </c:pt>
                <c:pt idx="1">
                  <c:v>286959.8</c:v>
                </c:pt>
                <c:pt idx="2">
                  <c:v>280068.8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D1-4DF2-A741-766817F83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221152"/>
        <c:axId val="217220760"/>
      </c:barChart>
      <c:catAx>
        <c:axId val="21722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17220760"/>
        <c:crosses val="autoZero"/>
        <c:auto val="1"/>
        <c:lblAlgn val="ctr"/>
        <c:lblOffset val="100"/>
        <c:noMultiLvlLbl val="0"/>
      </c:catAx>
      <c:valAx>
        <c:axId val="2172207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722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03518170332791"/>
          <c:y val="2.4044371597494611E-2"/>
          <c:w val="0.59739449021881263"/>
          <c:h val="0.658868529354125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7430,6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D12-4670-A2C8-A8A45EC93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5256,8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D12-4670-A2C8-A8A45EC93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81607,5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D12-4670-A2C8-A8A45EC93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Прочие доходы</c:v>
                </c:pt>
                <c:pt idx="1">
                  <c:v>Доходы от использования имучества</c:v>
                </c:pt>
                <c:pt idx="2">
                  <c:v>Налоги на совокупный доход</c:v>
                </c:pt>
                <c:pt idx="3">
                  <c:v>Налог на доходы физических лиц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10264.5</c:v>
                </c:pt>
                <c:pt idx="1">
                  <c:v>9265.2000000000007</c:v>
                </c:pt>
                <c:pt idx="2">
                  <c:v>9274.2000000000007</c:v>
                </c:pt>
                <c:pt idx="3">
                  <c:v>81607.5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12-4670-A2C8-A8A45EC933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Уточненый план на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25949,8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D12-4670-A2C8-A8A45EC93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9537,9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D12-4670-A2C8-A8A45EC93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6550,0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D12-4670-A2C8-A8A45EC93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85780,0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D12-4670-A2C8-A8A45EC93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Прочие доходы</c:v>
                </c:pt>
                <c:pt idx="1">
                  <c:v>Доходы от использования имучества</c:v>
                </c:pt>
                <c:pt idx="2">
                  <c:v>Налоги на совокупный доход</c:v>
                </c:pt>
                <c:pt idx="3">
                  <c:v>Налог на доходы физических лиц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27016.1</c:v>
                </c:pt>
                <c:pt idx="1">
                  <c:v>6742</c:v>
                </c:pt>
                <c:pt idx="2">
                  <c:v>6371</c:v>
                </c:pt>
                <c:pt idx="3">
                  <c:v>85780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12-4670-A2C8-A8A45EC933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Первоначальный план на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7067,9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D12-4670-A2C8-A8A45EC93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8310,0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D12-4670-A2C8-A8A45EC93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6550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D12-4670-A2C8-A8A45EC93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040375761308598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85780,0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D12-4670-A2C8-A8A45EC933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Прочие доходы</c:v>
                </c:pt>
                <c:pt idx="1">
                  <c:v>Доходы от использования имучества</c:v>
                </c:pt>
                <c:pt idx="2">
                  <c:v>Налоги на совокупный доход</c:v>
                </c:pt>
                <c:pt idx="3">
                  <c:v>Налог на доходы физических лиц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25887.599999999999</c:v>
                </c:pt>
                <c:pt idx="1">
                  <c:v>6710</c:v>
                </c:pt>
                <c:pt idx="2">
                  <c:v>6371</c:v>
                </c:pt>
                <c:pt idx="3">
                  <c:v>85780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12-4670-A2C8-A8A45EC93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224680"/>
        <c:axId val="217225072"/>
      </c:barChart>
      <c:catAx>
        <c:axId val="217224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"/>
          <a:lstStyle/>
          <a:p>
            <a:pPr>
              <a:defRPr sz="1200"/>
            </a:pPr>
            <a:endParaRPr lang="ru-RU"/>
          </a:p>
        </c:txPr>
        <c:crossAx val="217225072"/>
        <c:crosses val="autoZero"/>
        <c:auto val="1"/>
        <c:lblAlgn val="ctr"/>
        <c:lblOffset val="100"/>
        <c:noMultiLvlLbl val="0"/>
      </c:catAx>
      <c:valAx>
        <c:axId val="21722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7224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3138556869806539E-3"/>
          <c:y val="0.68160757325487586"/>
          <c:w val="0.98522056500298183"/>
          <c:h val="0.2059478148884347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96960707069E-2"/>
          <c:y val="1.199126020252486E-2"/>
          <c:w val="0.53904872792085567"/>
          <c:h val="0.988008739797475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rgbClr val="09F70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06-4320-8DFE-1EBE2ADEF4E8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06-4320-8DFE-1EBE2ADEF4E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06-4320-8DFE-1EBE2ADEF4E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06-4320-8DFE-1EBE2ADEF4E8}"/>
              </c:ext>
            </c:extLst>
          </c:dPt>
          <c:dPt>
            <c:idx val="4"/>
            <c:bubble3D val="0"/>
            <c:spPr>
              <a:solidFill>
                <a:srgbClr val="66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06-4320-8DFE-1EBE2ADEF4E8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A06-4320-8DFE-1EBE2ADEF4E8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A06-4320-8DFE-1EBE2ADEF4E8}"/>
              </c:ext>
            </c:extLst>
          </c:dPt>
          <c:dPt>
            <c:idx val="7"/>
            <c:bubble3D val="0"/>
            <c:spPr>
              <a:solidFill>
                <a:srgbClr val="22E4B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A06-4320-8DFE-1EBE2ADEF4E8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A06-4320-8DFE-1EBE2ADEF4E8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A06-4320-8DFE-1EBE2ADEF4E8}"/>
              </c:ext>
            </c:extLst>
          </c:dPt>
          <c:dPt>
            <c:idx val="10"/>
            <c:bubble3D val="0"/>
            <c:spPr>
              <a:solidFill>
                <a:srgbClr val="E40C9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A06-4320-8DFE-1EBE2ADEF4E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41687,1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06-4320-8DFE-1EBE2ADEF4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06-4320-8DFE-1EBE2ADEF4E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A06-4320-8DFE-1EBE2ADEF4E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9886,2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A06-4320-8DFE-1EBE2ADEF4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21725,2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A06-4320-8DFE-1EBE2ADEF4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330309,6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A06-4320-8DFE-1EBE2ADEF4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6041466055892385E-2"/>
                  <c:y val="7.11660700717173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25922,0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A06-4320-8DFE-1EBE2ADEF4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34864,4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A06-4320-8DFE-1EBE2ADEF4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/>
                      <a:t>8044,3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A06-4320-8DFE-1EBE2ADEF4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/>
                      <a:t>1015,1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A06-4320-8DFE-1EBE2ADEF4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18224,58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A06-4320-8DFE-1EBE2ADEF4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Здравоохранение</c:v>
                </c:pt>
                <c:pt idx="2">
                  <c:v>охрана окружающей среды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  <c:pt idx="9">
                  <c:v>обслуживание государственного долга</c:v>
                </c:pt>
                <c:pt idx="10">
                  <c:v>национальная экономика и правоохранительнавя деятельность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41687.1</c:v>
                </c:pt>
                <c:pt idx="1">
                  <c:v>624.70000000000005</c:v>
                </c:pt>
                <c:pt idx="2">
                  <c:v>9.6</c:v>
                </c:pt>
                <c:pt idx="3">
                  <c:v>9886.2000000000007</c:v>
                </c:pt>
                <c:pt idx="4">
                  <c:v>21725.200000000001</c:v>
                </c:pt>
                <c:pt idx="5">
                  <c:v>330309.59999999998</c:v>
                </c:pt>
                <c:pt idx="6">
                  <c:v>25922</c:v>
                </c:pt>
                <c:pt idx="7">
                  <c:v>34864.400000000001</c:v>
                </c:pt>
                <c:pt idx="8">
                  <c:v>8044.3</c:v>
                </c:pt>
                <c:pt idx="9">
                  <c:v>1015.1</c:v>
                </c:pt>
                <c:pt idx="10">
                  <c:v>21.8</c:v>
                </c:pt>
                <c:pt idx="11">
                  <c:v>20780.900000000001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4A06-4320-8DFE-1EBE2ADEF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5498777690756582"/>
          <c:y val="8.7002478809482548E-3"/>
          <c:w val="0.33265138413494122"/>
          <c:h val="0.9912997521190517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172999249554273"/>
          <c:y val="0.17905386488983471"/>
          <c:w val="0.6740871454967946"/>
          <c:h val="0.57472156664183616"/>
        </c:manualLayout>
      </c:layout>
      <c:bar3D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17223896"/>
        <c:axId val="217224288"/>
        <c:axId val="0"/>
      </c:bar3DChart>
      <c:catAx>
        <c:axId val="217223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217224288"/>
        <c:crosses val="autoZero"/>
        <c:auto val="1"/>
        <c:lblAlgn val="ctr"/>
        <c:lblOffset val="100"/>
        <c:noMultiLvlLbl val="0"/>
      </c:catAx>
      <c:valAx>
        <c:axId val="21722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7223896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1663996166489"/>
          <c:y val="0.32889658565069946"/>
          <c:w val="0.6740871454967946"/>
          <c:h val="0.574721566641836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dLbls>
            <c:dLbl>
              <c:idx val="0"/>
              <c:layout>
                <c:manualLayout>
                  <c:x val="3.7550475094178942E-2"/>
                  <c:y val="-3.2000010665337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23C-4365-BCE7-1D3C3B7A72F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209308382153916E-2"/>
                  <c:y val="-1.6931222574252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3C-4365-BCE7-1D3C3B7A72F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814599139580227E-2"/>
                  <c:y val="-8.46561128712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23C-4365-BCE7-1D3C3B7A72F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17540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3C-4365-BCE7-1D3C3B7A72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17168232"/>
        <c:axId val="217162744"/>
        <c:axId val="0"/>
      </c:bar3DChart>
      <c:catAx>
        <c:axId val="217168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50" baseline="0"/>
            </a:pPr>
            <a:endParaRPr lang="ru-RU"/>
          </a:p>
        </c:txPr>
        <c:crossAx val="217162744"/>
        <c:crosses val="autoZero"/>
        <c:auto val="1"/>
        <c:lblAlgn val="ctr"/>
        <c:lblOffset val="100"/>
        <c:noMultiLvlLbl val="0"/>
      </c:catAx>
      <c:valAx>
        <c:axId val="217162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7168232"/>
        <c:crosses val="autoZero"/>
        <c:crossBetween val="between"/>
      </c:valAx>
      <c:spPr>
        <a:noFill/>
        <a:ln w="25393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9983748836507258"/>
          <c:h val="0.29397105767184745"/>
        </c:manualLayout>
      </c:layout>
      <c:overlay val="0"/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45951168488664"/>
          <c:y val="0.30618744090109601"/>
          <c:w val="0.52428833787054552"/>
          <c:h val="0.4413882354423345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общеобразовательные учреждения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364900673494436E-2"/>
                  <c:y val="-6.6031724023922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B31-4F1F-9D11-BE9332118A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30021387536222E-2"/>
                  <c:y val="8.4656056440926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B31-4F1F-9D11-BE9332118AA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629422249596388E-2"/>
                  <c:y val="-2.539665779983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B31-4F1F-9D11-BE9332118A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202364.9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31-4F1F-9D11-BE9332118A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17163136"/>
        <c:axId val="217171368"/>
        <c:axId val="0"/>
      </c:bar3DChart>
      <c:catAx>
        <c:axId val="21716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50" baseline="0"/>
            </a:pPr>
            <a:endParaRPr lang="ru-RU"/>
          </a:p>
        </c:txPr>
        <c:crossAx val="217171368"/>
        <c:crosses val="autoZero"/>
        <c:auto val="1"/>
        <c:lblAlgn val="ctr"/>
        <c:lblOffset val="100"/>
        <c:noMultiLvlLbl val="0"/>
      </c:catAx>
      <c:valAx>
        <c:axId val="217171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7163136"/>
        <c:crosses val="autoZero"/>
        <c:crossBetween val="between"/>
      </c:valAx>
      <c:spPr>
        <a:noFill/>
        <a:ln w="2540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99837499904348681"/>
          <c:h val="0.2869993615662908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01778622365047"/>
          <c:y val="0.32107625429807207"/>
          <c:w val="0.6740871454967946"/>
          <c:h val="0.5747215666418377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2.5147344628517702E-2"/>
                  <c:y val="-6.60338337606035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79192,7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04-43FE-A131-8657722097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653065888630685E-2"/>
                  <c:y val="-8.0808080808080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04-43FE-A131-86577220977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629422249596388E-2"/>
                  <c:y val="-2.539665779983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04-43FE-A131-8657722097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04-43FE-A131-8657722097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17170192"/>
        <c:axId val="217171760"/>
        <c:axId val="0"/>
      </c:bar3DChart>
      <c:catAx>
        <c:axId val="21717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217171760"/>
        <c:crosses val="autoZero"/>
        <c:auto val="1"/>
        <c:lblAlgn val="ctr"/>
        <c:lblOffset val="100"/>
        <c:noMultiLvlLbl val="0"/>
      </c:catAx>
      <c:valAx>
        <c:axId val="217171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7170192"/>
        <c:crosses val="autoZero"/>
        <c:crossBetween val="between"/>
      </c:valAx>
      <c:spPr>
        <a:noFill/>
        <a:ln w="25379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99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99837504948752909"/>
          <c:h val="0.32427533655067331"/>
        </c:manualLayout>
      </c:layout>
      <c:overlay val="0"/>
      <c:txPr>
        <a:bodyPr/>
        <a:lstStyle/>
        <a:p>
          <a:pPr>
            <a:defRPr sz="1199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0T16:05:42.554" idx="3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0.26785</cdr:x>
      <cdr:y>0.52206</cdr:y>
    </cdr:from>
    <cdr:to>
      <cdr:x>0.29264</cdr:x>
      <cdr:y>0.84117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315295" y="2536055"/>
          <a:ext cx="214285" cy="1550161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0.46281</cdr:x>
      <cdr:y>0.49265</cdr:y>
    </cdr:from>
    <cdr:to>
      <cdr:x>0.47934</cdr:x>
      <cdr:y>0.8603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4000524" y="2393166"/>
          <a:ext cx="142886" cy="1785964"/>
        </a:xfrm>
        <a:prstGeom xmlns:a="http://schemas.openxmlformats.org/drawingml/2006/main" prst="righ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</cdr:x>
      <cdr:y>0.57353</cdr:y>
    </cdr:from>
    <cdr:to>
      <cdr:x>0.35432</cdr:x>
      <cdr:y>0.75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58658" y="2786085"/>
          <a:ext cx="504055" cy="857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00" b="1" dirty="0"/>
            <a:t>Всего доходов -447037,7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0.62425</cdr:x>
      <cdr:y>0.45789</cdr:y>
    </cdr:from>
    <cdr:to>
      <cdr:x>0.85058</cdr:x>
      <cdr:y>0.69286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1143007"/>
          <a:ext cx="776078" cy="594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0.62375</cdr:x>
      <cdr:y>0.45589</cdr:y>
    </cdr:from>
    <cdr:to>
      <cdr:x>0.85058</cdr:x>
      <cdr:y>0.69286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1143007"/>
          <a:ext cx="776078" cy="594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0.6383</cdr:x>
      <cdr:y>0.42857</cdr:y>
    </cdr:from>
    <cdr:to>
      <cdr:x>0.86338</cdr:x>
      <cdr:y>0.69654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642942"/>
          <a:ext cx="755721" cy="40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0.62475</cdr:x>
      <cdr:y>0.45589</cdr:y>
    </cdr:from>
    <cdr:to>
      <cdr:x>0.84983</cdr:x>
      <cdr:y>0.78086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1143007"/>
          <a:ext cx="776078" cy="594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0.15789</cdr:x>
      <cdr:y>0.29577</cdr:y>
    </cdr:from>
    <cdr:to>
      <cdr:x>0.28289</cdr:x>
      <cdr:y>0.36134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85845" y="1500198"/>
          <a:ext cx="1017992" cy="332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0.38393</cdr:x>
      <cdr:y>0.5082</cdr:y>
    </cdr:from>
    <cdr:to>
      <cdr:x>0.45536</cdr:x>
      <cdr:y>0.55738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71834" y="2214578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0.27193</cdr:x>
      <cdr:y>0.23944</cdr:y>
    </cdr:from>
    <cdr:to>
      <cdr:x>0.388</cdr:x>
      <cdr:y>0.32141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14578" y="1214446"/>
          <a:ext cx="945266" cy="41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0.40351</cdr:x>
      <cdr:y>0.16901</cdr:y>
    </cdr:from>
    <cdr:to>
      <cdr:x>0.52851</cdr:x>
      <cdr:y>0.25098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286148" y="857256"/>
          <a:ext cx="1017992" cy="41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0.60526</cdr:x>
      <cdr:y>0.12676</cdr:y>
    </cdr:from>
    <cdr:to>
      <cdr:x>0.73026</cdr:x>
      <cdr:y>0.1831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929222" y="642942"/>
          <a:ext cx="101799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6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0.28235</cdr:x>
      <cdr:y>0.10596</cdr:y>
    </cdr:from>
    <cdr:to>
      <cdr:x>0.36177</cdr:x>
      <cdr:y>0.21192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16" y="285752"/>
          <a:ext cx="642942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0.47647</cdr:x>
      <cdr:y>0.2649</cdr:y>
    </cdr:from>
    <cdr:to>
      <cdr:x>0.55588</cdr:x>
      <cdr:y>0.37086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857633" y="714380"/>
          <a:ext cx="642962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0.67059</cdr:x>
      <cdr:y>0.37086</cdr:y>
    </cdr:from>
    <cdr:to>
      <cdr:x>0.75</cdr:x>
      <cdr:y>0.47682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429281" y="1000132"/>
          <a:ext cx="642949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0.84706</cdr:x>
      <cdr:y>0.39735</cdr:y>
    </cdr:from>
    <cdr:to>
      <cdr:x>0.93824</cdr:x>
      <cdr:y>0.50331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858031" y="1071570"/>
          <a:ext cx="738218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b="1" dirty="0"/>
        </a:p>
        <a:p xmlns:a="http://schemas.openxmlformats.org/drawingml/2006/main">
          <a:endParaRPr lang="ru-RU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0B149-6DE4-4936-97B6-ADFE4C35C9FA}" type="datetimeFigureOut">
              <a:rPr lang="ru-RU" smtClean="0"/>
              <a:pPr/>
              <a:t>ср 15.07.20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7075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7075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BCB8C-D770-4EF6-B28E-9B1623937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970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140E3-CFBB-4D37-99E6-F05B14B24287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5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7075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3BF42-7552-4C40-AADF-689048DE3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5218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183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43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111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38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987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99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43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99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82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17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99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bg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="" xmlns:a16="http://schemas.microsoft.com/office/drawing/2014/main" id="{96BC7673-159A-4145-B977-5026BAC6C675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="" xmlns:a16="http://schemas.microsoft.com/office/drawing/2014/main" id="{2A57394E-3455-4EED-8003-B3A8E50C97D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="" xmlns:a16="http://schemas.microsoft.com/office/drawing/2014/main" id="{16EFEC40-4F52-496C-B3CE-650C1810F7FD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4DA6B4C1-8E26-425A-B4E3-891375B2F308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="" xmlns:a16="http://schemas.microsoft.com/office/drawing/2014/main" id="{830BAC0D-A0EB-415E-B6B8-ADA146057020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="" xmlns:a16="http://schemas.microsoft.com/office/drawing/2014/main" id="{E4EC066C-73AE-4F13-9357-685007CDF300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="" xmlns:a16="http://schemas.microsoft.com/office/drawing/2014/main" id="{8854855A-F102-444E-B30E-2EEA6C3C8AB4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="" xmlns:a16="http://schemas.microsoft.com/office/drawing/2014/main" id="{3924B688-CD16-4ED9-BE35-D4FFC5999184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="" xmlns:a16="http://schemas.microsoft.com/office/drawing/2014/main" id="{19D33285-BB2A-4213-B9D1-BDC2C475F817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="" xmlns:a16="http://schemas.microsoft.com/office/drawing/2014/main" id="{0154CB70-DAE9-4AE0-BD60-CC70E4B8C667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6058A79-E4D5-49A6-B496-7486DB77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1EC59930-61CF-4A0C-91EF-97F8533E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835B02D5-0A59-40ED-AAB2-A3569C11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2B4C-4224-4541-A5E6-A571638942FC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7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08F9-70E2-49AC-96CD-9FE75FEE4EFD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5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423D5-1277-49F3-8BDE-599A22DBBD35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80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717B-6775-4ABF-BC05-37BD18B45489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96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9345-53C0-41D8-BD63-C9AD474EEFE4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33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3133-DC59-48A9-8A7B-FA1069846346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3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9635-0564-435B-999B-7F25F51E96CD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9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C0CD-B2AB-47F9-8671-AE761183C735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64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BB69-3A8F-478F-9810-5DCDA433AFEB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94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C760-12A8-42DB-B55F-4F0D4AA7C3F8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74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BD4075-ADE7-453C-9DD8-627634702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802C72-A0A7-452F-8709-811B7607F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207376F-3C8B-4CD7-A075-3D79D34065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8FE674C-7478-4D73-844B-D831A87369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523B07F6-A328-436E-A151-082BD1E3C2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02E8E-F5ED-4D20-81E8-147C210F9332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63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CE1F-2908-4022-A597-4320AA642FB8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63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3DACD3E-E260-4C07-BF92-81F29EAD6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DA43FA-D31A-4272-8D37-D2FF81B51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C163771-59DA-4552-8044-D5F6EF8A33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B6DF422C-F04A-49DD-8D06-1411D9AB37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555BCFC-3887-4802-8858-ECF3B42F55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B216B-BB3C-4640-BFCE-849E1625E771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03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8B5E-7706-4163-AD5E-7574E9435F07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85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381F-1C35-42BD-BDA6-1A2C6DB48079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04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426C-FA6B-4E08-8341-FC95F2343917}" type="slidenum">
              <a:rPr lang="es-ES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s-ES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8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bg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88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6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3C9A94F3-2BA5-4335-B579-7305C3382074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F96B4224-81E5-4087-9463-CF3557564E0A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831BB42-FBFE-4DA3-AB8D-0E24989C83CF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0F379485-1F29-43F7-9A47-2DF68FF6384A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52C8B02E-05CD-4A8A-87F5-225E55D6781E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F874EF85-4E1A-4812-A44C-7F5CA40ED4AC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BCA21988-2076-45F1-9CA7-D60169331CD9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7D7E1F33-F85D-4C19-A71D-26622358D0E2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D794AFFC-A182-48E8-9323-5F3C629B7D31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E8D09C5B-91EF-46B2-9C4B-60DB0B7219DA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6F3212-B9CF-48F1-AE1E-FBFBD01F6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DE1068-300D-430B-AC3B-99222C74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6A2C4-7FB3-44A6-B4FE-8DAE31EFD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95718F-C8CB-4D76-BBB8-8A55E8481B94}" type="slidenum">
              <a:rPr lang="es-ES" altLang="ru-RU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3116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b="1" cap="all" dirty="0" err="1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B85808"/>
                    </a:gs>
                    <a:gs pos="26000">
                      <a:schemeClr val="accent6">
                        <a:lumMod val="75000"/>
                      </a:schemeClr>
                    </a:gs>
                    <a:gs pos="7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БюдЖет</a:t>
            </a:r>
            <a:r>
              <a:rPr lang="ru-RU" altLang="zh-CN" sz="40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B85808"/>
                    </a:gs>
                    <a:gs pos="26000">
                      <a:schemeClr val="accent6">
                        <a:lumMod val="75000"/>
                      </a:schemeClr>
                    </a:gs>
                    <a:gs pos="7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для граждан</a:t>
            </a:r>
            <a:endParaRPr lang="zh-CN" altLang="en-US" sz="4000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B85808"/>
                  </a:gs>
                  <a:gs pos="26000">
                    <a:schemeClr val="accent6">
                      <a:lumMod val="75000"/>
                    </a:schemeClr>
                  </a:gs>
                  <a:gs pos="7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143380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>
                <a:latin typeface="Times New Roman" pitchFamily="18" charset="0"/>
                <a:cs typeface="Times New Roman" pitchFamily="18" charset="0"/>
              </a:rPr>
              <a:t>По проекту решения районного Совета народных депутатов </a:t>
            </a:r>
          </a:p>
          <a:p>
            <a:pPr algn="ctr"/>
            <a:r>
              <a:rPr lang="ru-RU" altLang="zh-CN" sz="2400" b="1" dirty="0">
                <a:latin typeface="Times New Roman" pitchFamily="18" charset="0"/>
                <a:cs typeface="Times New Roman" pitchFamily="18" charset="0"/>
              </a:rPr>
              <a:t>«Об исполнении районного бюджета за 2019 год»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图: 库存数据 17"/>
          <p:cNvSpPr/>
          <p:nvPr/>
        </p:nvSpPr>
        <p:spPr>
          <a:xfrm>
            <a:off x="571472" y="1785926"/>
            <a:ext cx="2786082" cy="928694"/>
          </a:xfrm>
          <a:prstGeom prst="flowChartOnlineStorage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流程图: 库存数据 18"/>
          <p:cNvSpPr/>
          <p:nvPr/>
        </p:nvSpPr>
        <p:spPr>
          <a:xfrm>
            <a:off x="3286116" y="1785926"/>
            <a:ext cx="3071834" cy="928694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流程图: 库存数据 19"/>
          <p:cNvSpPr/>
          <p:nvPr/>
        </p:nvSpPr>
        <p:spPr>
          <a:xfrm>
            <a:off x="6000760" y="1785926"/>
            <a:ext cx="3143240" cy="928694"/>
          </a:xfrm>
          <a:prstGeom prst="flowChartOnlineStora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БЕЗВОЗМЕЗДНЫЕ ПОСТУПЛЕНИЯ </a:t>
            </a:r>
            <a:endParaRPr lang="zh-CN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zh-CN" alt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24E9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线形标注 2 15"/>
          <p:cNvSpPr/>
          <p:nvPr/>
        </p:nvSpPr>
        <p:spPr>
          <a:xfrm>
            <a:off x="4214810" y="857232"/>
            <a:ext cx="4714908" cy="785818"/>
          </a:xfrm>
          <a:prstGeom prst="borderCallout2">
            <a:avLst>
              <a:gd name="adj1" fmla="val 18750"/>
              <a:gd name="adj2" fmla="val -8333"/>
              <a:gd name="adj3" fmla="val 20169"/>
              <a:gd name="adj4" fmla="val -34978"/>
              <a:gd name="adj5" fmla="val 112500"/>
              <a:gd name="adj6" fmla="val -46667"/>
            </a:avLst>
          </a:prstGeom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Доходы бюджета - безвозмездные и безвозвратные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поступления денежных средств в бюджет.</a:t>
            </a:r>
            <a:endParaRPr lang="en-US" altLang="zh-CN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25" name="双大括号 24"/>
          <p:cNvSpPr/>
          <p:nvPr/>
        </p:nvSpPr>
        <p:spPr>
          <a:xfrm>
            <a:off x="1000100" y="4929198"/>
            <a:ext cx="4786346" cy="64294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库存数据 17"/>
          <p:cNvSpPr/>
          <p:nvPr/>
        </p:nvSpPr>
        <p:spPr>
          <a:xfrm>
            <a:off x="357158" y="2786058"/>
            <a:ext cx="3000396" cy="3929090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 </a:t>
            </a:r>
          </a:p>
          <a:p>
            <a:pPr>
              <a:buFont typeface="Wingdings" pitchFamily="2" charset="2"/>
              <a:buChar char="ü"/>
            </a:pP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 typeface="Wingdings" pitchFamily="2" charset="2"/>
              <a:buChar char="ü"/>
            </a:pP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налоги на совокупный доход; </a:t>
            </a:r>
          </a:p>
          <a:p>
            <a:pPr>
              <a:buFont typeface="Wingdings" pitchFamily="2" charset="2"/>
              <a:buChar char="ü"/>
            </a:pP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другие. </a:t>
            </a:r>
          </a:p>
        </p:txBody>
      </p:sp>
      <p:sp>
        <p:nvSpPr>
          <p:cNvPr id="11" name="流程图: 库存数据 18"/>
          <p:cNvSpPr/>
          <p:nvPr/>
        </p:nvSpPr>
        <p:spPr>
          <a:xfrm>
            <a:off x="3000364" y="2786058"/>
            <a:ext cx="3500462" cy="3929090"/>
          </a:xfrm>
          <a:prstGeom prst="flowChartOnlineStorage">
            <a:avLst/>
          </a:prstGeom>
          <a:solidFill>
            <a:srgbClr val="8FCA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пошлин и сборов, установленных законодательством РФ, а также штрафов за нарушение законодательства, например: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流程图: 库存数据 19"/>
          <p:cNvSpPr/>
          <p:nvPr/>
        </p:nvSpPr>
        <p:spPr>
          <a:xfrm>
            <a:off x="6072198" y="2786058"/>
            <a:ext cx="2928958" cy="3929090"/>
          </a:xfrm>
          <a:prstGeom prst="flowChartOnlineStorage">
            <a:avLst/>
          </a:prstGeom>
          <a:solidFill>
            <a:srgbClr val="2FEA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безвозмездные поступления от организаций, граждан (кроме налоговых и неналоговых доходов). </a:t>
            </a:r>
            <a:endParaRPr lang="zh-CN" alt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46083267"/>
              </p:ext>
            </p:extLst>
          </p:nvPr>
        </p:nvGraphicFramePr>
        <p:xfrm>
          <a:off x="3643306" y="857231"/>
          <a:ext cx="5137137" cy="291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2844" y="142852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Анализ исполнения безвозмездных поступлений районного бюджета в 2019 году (к первоначальным и уточненным плановым назначениям), тыс.руб.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5" y="857232"/>
            <a:ext cx="3429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поступление, всего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8083737"/>
              </p:ext>
            </p:extLst>
          </p:nvPr>
        </p:nvGraphicFramePr>
        <p:xfrm>
          <a:off x="214282" y="1397000"/>
          <a:ext cx="3429024" cy="253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17793" y="3877056"/>
            <a:ext cx="3054075" cy="2545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В соответствии со статьей с п. 3 статьи 217 Бюджетного кодекса Российской Федерации в течении финансового года первоначальный  план по безвозмездным поступлениям уточняется на суммы, поступившие  сверх утвержденных объемов, без внесения в  Решение о бюджете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047391"/>
              </p:ext>
            </p:extLst>
          </p:nvPr>
        </p:nvGraphicFramePr>
        <p:xfrm>
          <a:off x="3931920" y="3867913"/>
          <a:ext cx="5023104" cy="258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4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4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94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Исполнение к первоначальному плану,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Исполнение к уточненному</a:t>
                      </a:r>
                      <a:r>
                        <a:rPr lang="ru-RU" sz="1200" baseline="0" dirty="0"/>
                        <a:t> плану, 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444">
                <a:tc>
                  <a:txBody>
                    <a:bodyPr/>
                    <a:lstStyle/>
                    <a:p>
                      <a:r>
                        <a:rPr lang="ru-RU" sz="1200" dirty="0"/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865">
                <a:tc>
                  <a:txBody>
                    <a:bodyPr/>
                    <a:lstStyle/>
                    <a:p>
                      <a:r>
                        <a:rPr lang="ru-RU" sz="1200" dirty="0"/>
                        <a:t>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061">
                <a:tc>
                  <a:txBody>
                    <a:bodyPr/>
                    <a:lstStyle/>
                    <a:p>
                      <a:r>
                        <a:rPr lang="ru-RU" sz="1200" dirty="0"/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308">
                <a:tc>
                  <a:txBody>
                    <a:bodyPr/>
                    <a:lstStyle/>
                    <a:p>
                      <a:r>
                        <a:rPr lang="ru-RU" sz="1200" dirty="0"/>
                        <a:t>Иные МБТ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06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142852"/>
            <a:ext cx="821537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налоговых и неналоговых доходов районного бюджета (по видам доходов) по итогам 2019 года (к первоначальным и уточненным плановым назначениям),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13180371"/>
              </p:ext>
            </p:extLst>
          </p:nvPr>
        </p:nvGraphicFramePr>
        <p:xfrm>
          <a:off x="142844" y="928670"/>
          <a:ext cx="900115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14639"/>
              </p:ext>
            </p:extLst>
          </p:nvPr>
        </p:nvGraphicFramePr>
        <p:xfrm>
          <a:off x="142843" y="4000504"/>
          <a:ext cx="8786874" cy="2334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Исполнение к первоначальному плану,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Исполнение к уточненному плану,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НДФЛ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Доходы от использования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Прочие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72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районного бюджета за 2019 год,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основные направления расходования средств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007499"/>
              </p:ext>
            </p:extLst>
          </p:nvPr>
        </p:nvGraphicFramePr>
        <p:xfrm>
          <a:off x="500034" y="1071546"/>
          <a:ext cx="8501122" cy="505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715272" y="785794"/>
            <a:ext cx="1071570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5929330"/>
            <a:ext cx="842968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52" y="146304"/>
            <a:ext cx="857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расходов районного бюджета по функциональной структуре в сравнении с первоначальным планом,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403863"/>
              </p:ext>
            </p:extLst>
          </p:nvPr>
        </p:nvGraphicFramePr>
        <p:xfrm>
          <a:off x="256030" y="836713"/>
          <a:ext cx="8705090" cy="589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47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52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Первоначальный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Исполнено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 к уточненному плану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832">
                <a:tc>
                  <a:txBody>
                    <a:bodyPr/>
                    <a:lstStyle/>
                    <a:p>
                      <a:r>
                        <a:rPr lang="ru-RU" sz="1200" dirty="0"/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44467,9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42777,3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41687,1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014">
                <a:tc>
                  <a:txBody>
                    <a:bodyPr/>
                    <a:lstStyle/>
                    <a:p>
                      <a:r>
                        <a:rPr lang="ru-RU" sz="1200" dirty="0"/>
                        <a:t>Национальная безопасность и правоохранительная</a:t>
                      </a:r>
                      <a:r>
                        <a:rPr lang="ru-RU" sz="1200" baseline="0" dirty="0"/>
                        <a:t>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517">
                <a:tc>
                  <a:txBody>
                    <a:bodyPr/>
                    <a:lstStyle/>
                    <a:p>
                      <a:r>
                        <a:rPr lang="ru-RU" sz="1200" dirty="0"/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19387,7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9886,2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832">
                <a:tc>
                  <a:txBody>
                    <a:bodyPr/>
                    <a:lstStyle/>
                    <a:p>
                      <a:r>
                        <a:rPr lang="ru-RU" sz="1200" dirty="0"/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11155,4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22208,1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21725,2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832">
                <a:tc>
                  <a:txBody>
                    <a:bodyPr/>
                    <a:lstStyle/>
                    <a:p>
                      <a:r>
                        <a:rPr lang="ru-RU" sz="1200" dirty="0"/>
                        <a:t>Охрана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832">
                <a:tc>
                  <a:txBody>
                    <a:bodyPr/>
                    <a:lstStyle/>
                    <a:p>
                      <a:r>
                        <a:rPr lang="ru-RU" sz="1200" dirty="0"/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317031,6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343618,0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330309,6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96,1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832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19906,6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26729,1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25922,0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832">
                <a:tc>
                  <a:txBody>
                    <a:bodyPr/>
                    <a:lstStyle/>
                    <a:p>
                      <a:r>
                        <a:rPr lang="ru-RU" sz="1200" dirty="0"/>
                        <a:t>Здравоохранение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517,2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624,8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832"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32579,1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35953,8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34864,4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832">
                <a:tc>
                  <a:txBody>
                    <a:bodyPr/>
                    <a:lstStyle/>
                    <a:p>
                      <a:r>
                        <a:rPr lang="ru-RU" sz="1200" dirty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9089,4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8077,3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7014">
                <a:tc>
                  <a:txBody>
                    <a:bodyPr/>
                    <a:lstStyle/>
                    <a:p>
                      <a:r>
                        <a:rPr lang="ru-RU" sz="1200" dirty="0"/>
                        <a:t>Обслуживание государственного и муниципального</a:t>
                      </a:r>
                      <a:r>
                        <a:rPr lang="ru-RU" sz="1200" baseline="0" dirty="0"/>
                        <a:t>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1051,7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1051,7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54010"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21608,3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20873,8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20780,9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8538">
                <a:tc>
                  <a:txBody>
                    <a:bodyPr/>
                    <a:lstStyle/>
                    <a:p>
                      <a:r>
                        <a:rPr lang="ru-RU" sz="1600" b="1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454510,4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522370,6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494891,0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17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260648"/>
            <a:ext cx="8856984" cy="4784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/>
              <a:t>Муниципальные программы района за 2019 год (тыс.руб.)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432387"/>
              </p:ext>
            </p:extLst>
          </p:nvPr>
        </p:nvGraphicFramePr>
        <p:xfrm>
          <a:off x="107504" y="757622"/>
          <a:ext cx="8858312" cy="5919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8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5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87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47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района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план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исполнение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441"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в Завитинском районе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334627,7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321610,4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137">
                <a:tc>
                  <a:txBody>
                    <a:bodyPr/>
                    <a:lstStyle/>
                    <a:p>
                      <a:r>
                        <a:rPr lang="ru-RU" sz="1100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и сохранение культуры и искусства в Завитинском районе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35624,4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34382,9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485">
                <a:tc>
                  <a:txBody>
                    <a:bodyPr/>
                    <a:lstStyle/>
                    <a:p>
                      <a:r>
                        <a:rPr lang="ru-RU" sz="1100" dirty="0"/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Завитинского района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33275,6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32676,0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291">
                <a:tc>
                  <a:txBody>
                    <a:bodyPr/>
                    <a:lstStyle/>
                    <a:p>
                      <a:r>
                        <a:rPr lang="ru-RU" sz="1100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комплекса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в Завитинском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536,6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475,5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291">
                <a:tc>
                  <a:txBody>
                    <a:bodyPr/>
                    <a:lstStyle/>
                    <a:p>
                      <a:r>
                        <a:rPr lang="ru-RU" sz="1100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Завитинском районе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9089,4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8044,3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387">
                <a:tc>
                  <a:txBody>
                    <a:bodyPr/>
                    <a:lstStyle/>
                    <a:p>
                      <a:r>
                        <a:rPr lang="ru-RU" sz="1100" dirty="0"/>
                        <a:t>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в Завитинском районе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540,5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540,5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733">
                <a:tc>
                  <a:txBody>
                    <a:bodyPr/>
                    <a:lstStyle/>
                    <a:p>
                      <a:r>
                        <a:rPr lang="ru-RU" sz="1100" dirty="0"/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транспортного сообщения на территории Завитинского района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8721">
                <a:tc>
                  <a:txBody>
                    <a:bodyPr/>
                    <a:lstStyle/>
                    <a:p>
                      <a:r>
                        <a:rPr lang="ru-RU" sz="1100" dirty="0"/>
                        <a:t>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Модернизация жилищно-коммунального комплекса,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э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нергосбережение и повышение энергетической эффективности в Завитинском районе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22138,0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21655,0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8721">
                <a:tc>
                  <a:txBody>
                    <a:bodyPr/>
                    <a:lstStyle/>
                    <a:p>
                      <a:r>
                        <a:rPr lang="ru-RU" sz="1100" dirty="0"/>
                        <a:t>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Развитие субъектов малого и среднего предпринимательства в Завитинском районе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952,0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948,0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8721">
                <a:tc>
                  <a:txBody>
                    <a:bodyPr/>
                    <a:lstStyle/>
                    <a:p>
                      <a:r>
                        <a:rPr lang="ru-RU" sz="1100" dirty="0"/>
                        <a:t>10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правонарушений, терроризма и экстремизма в Завитинском районе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180,9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156,9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4773">
                <a:tc>
                  <a:txBody>
                    <a:bodyPr/>
                    <a:lstStyle/>
                    <a:p>
                      <a:r>
                        <a:rPr lang="ru-RU" sz="1100" dirty="0"/>
                        <a:t>11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Эффективное управление в Завитинском районе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427,5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0485">
                <a:tc>
                  <a:txBody>
                    <a:bodyPr/>
                    <a:lstStyle/>
                    <a:p>
                      <a:r>
                        <a:rPr lang="ru-RU" sz="1100" dirty="0"/>
                        <a:t>12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сельских территорий в Завитинском районе Амурской области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8721">
                <a:tc>
                  <a:txBody>
                    <a:bodyPr/>
                    <a:lstStyle/>
                    <a:p>
                      <a:r>
                        <a:rPr lang="ru-RU" sz="1100" dirty="0"/>
                        <a:t>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экологической безопасности и охрана окружающей среды в Завитинском районе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260648"/>
            <a:ext cx="8856984" cy="4784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/>
              <a:t>Муниципальные программы района за 2019 год (тыс.руб.)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03306"/>
              </p:ext>
            </p:extLst>
          </p:nvPr>
        </p:nvGraphicFramePr>
        <p:xfrm>
          <a:off x="107504" y="757622"/>
          <a:ext cx="8858312" cy="511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67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5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87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20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района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план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исполнение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570">
                <a:tc>
                  <a:txBody>
                    <a:bodyPr/>
                    <a:lstStyle/>
                    <a:p>
                      <a:r>
                        <a:rPr lang="ru-RU" sz="1200" dirty="0"/>
                        <a:t>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сети автомобильных дорог общего пользования  Завитинского района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15029,8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6041,1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10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47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53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53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492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30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3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43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3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52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447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43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83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28625" y="0"/>
            <a:ext cx="8229600" cy="795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Муниципальная программа «Развитие образования Завитинского района»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857225" y="714375"/>
            <a:ext cx="8072464" cy="785799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муниципальной программы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доступности качественного образования, соответствующего инновационному развитию экономики, современным требованиям общества.</a:t>
            </a:r>
          </a:p>
        </p:txBody>
      </p:sp>
      <p:graphicFrame>
        <p:nvGraphicFramePr>
          <p:cNvPr id="25" name="Содержимое 8"/>
          <p:cNvGraphicFramePr>
            <a:graphicFrameLocks noGrp="1"/>
          </p:cNvGraphicFramePr>
          <p:nvPr/>
        </p:nvGraphicFramePr>
        <p:xfrm>
          <a:off x="142844" y="2428868"/>
          <a:ext cx="3500438" cy="157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18116"/>
              </p:ext>
            </p:extLst>
          </p:nvPr>
        </p:nvGraphicFramePr>
        <p:xfrm>
          <a:off x="1643042" y="5072074"/>
          <a:ext cx="5357850" cy="150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541911"/>
              </p:ext>
            </p:extLst>
          </p:nvPr>
        </p:nvGraphicFramePr>
        <p:xfrm>
          <a:off x="5429256" y="3857628"/>
          <a:ext cx="3391216" cy="142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952346"/>
              </p:ext>
            </p:extLst>
          </p:nvPr>
        </p:nvGraphicFramePr>
        <p:xfrm>
          <a:off x="785786" y="3714752"/>
          <a:ext cx="3143247" cy="157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3"/>
          <p:cNvSpPr txBox="1">
            <a:spLocks/>
          </p:cNvSpPr>
          <p:nvPr/>
        </p:nvSpPr>
        <p:spPr>
          <a:xfrm>
            <a:off x="428596" y="2071678"/>
            <a:ext cx="8229600" cy="438150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19"/>
          <p:cNvSpPr>
            <a:spLocks noChangeArrowheads="1"/>
          </p:cNvSpPr>
          <p:nvPr/>
        </p:nvSpPr>
        <p:spPr bwMode="auto">
          <a:xfrm>
            <a:off x="928662" y="1357298"/>
            <a:ext cx="742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на образование в Завитинском районе за 2019 год –299097,6 тыс. руб.</a:t>
            </a:r>
          </a:p>
        </p:txBody>
      </p:sp>
      <p:pic>
        <p:nvPicPr>
          <p:cNvPr id="1026" name="Picture 2" descr="C:\Users\Пользователь\Documents\фото)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2500306"/>
            <a:ext cx="6929486" cy="1071570"/>
          </a:xfrm>
          <a:prstGeom prst="rect">
            <a:avLst/>
          </a:prstGeom>
          <a:solidFill>
            <a:srgbClr val="99FF66"/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142875"/>
            <a:ext cx="8929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 программа Завитинского района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«Развитие образования в Завитинском районе»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Образование в Завитинском районе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системе образования Завитинского района  действует 14 образовательных учреждений, которые финансируются из бюджета Завитинского района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285992"/>
            <a:ext cx="2143140" cy="10001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дошкольных учреждения и 3 группы дошкольного образования</a:t>
            </a:r>
          </a:p>
        </p:txBody>
      </p:sp>
      <p:pic>
        <p:nvPicPr>
          <p:cNvPr id="12" name="Picture 8" descr="http://im2-tub-ru.yandex.net/i?id=a9bb1102916d03d7af110f1eaf712e10-4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1628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500826" y="2285992"/>
            <a:ext cx="2143140" cy="10001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4000504"/>
            <a:ext cx="2143140" cy="121444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</a:t>
            </a:r>
          </a:p>
        </p:txBody>
      </p:sp>
      <p:pic>
        <p:nvPicPr>
          <p:cNvPr id="3074" name="Picture 2" descr="C:\Users\Пользователь\Documents\фото)\P117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3"/>
            <a:ext cx="1643073" cy="1000132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ocuments\фото)\37971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1643074" cy="1000132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ocuments\фото)\IMG_0117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000504"/>
            <a:ext cx="1643074" cy="1232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457200" y="142852"/>
            <a:ext cx="8186766" cy="57150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Государственная программа «Развитие и сохранение культуры и искусства  в Завитинском районе»</a:t>
            </a: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142844" y="3857628"/>
            <a:ext cx="4352956" cy="2786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одержимое 8"/>
          <p:cNvSpPr txBox="1">
            <a:spLocks/>
          </p:cNvSpPr>
          <p:nvPr/>
        </p:nvSpPr>
        <p:spPr>
          <a:xfrm>
            <a:off x="4648200" y="4143380"/>
            <a:ext cx="4352956" cy="2571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56"/>
            <a:ext cx="87154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/>
              <a:t>создание условий для дальнейшего развития культуры и искусства в Завитинском районе, сохранения национально-культурных традиций для формирования духовно-нравственных ориентиров граждан.</a:t>
            </a:r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42886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Расходы на культуру и искусство в Завитинском районе:</a:t>
            </a:r>
          </a:p>
          <a:p>
            <a:pPr algn="ctr">
              <a:buNone/>
            </a:pPr>
            <a:endParaRPr lang="ru-RU" sz="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2019 год – 25922,0 тыс. рублей</a:t>
            </a:r>
          </a:p>
        </p:txBody>
      </p:sp>
      <p:pic>
        <p:nvPicPr>
          <p:cNvPr id="2050" name="Picture 2" descr="C:\Users\Пользователь\Documents\фото)\2-------------------------------------------------,-----------------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1571636" cy="1000132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ocuments\фото)\-------------,-------------------------------------------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43050"/>
            <a:ext cx="2520280" cy="1713942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cuments\фото)\P1450858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571612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736"/>
            <a:ext cx="8429684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района с основными положениями главного финансового документа, а именно проектом решения «</a:t>
            </a:r>
            <a:r>
              <a:rPr lang="ru-RU" altLang="zh-CN" sz="2000" dirty="0">
                <a:latin typeface="Times New Roman" pitchFamily="18" charset="0"/>
                <a:cs typeface="Times New Roman" pitchFamily="18" charset="0"/>
              </a:rPr>
              <a:t>Об утверждении бюджета Завитинского района</a:t>
            </a:r>
            <a:r>
              <a:rPr lang="ru-RU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2019 год», с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озданный специально для того, чтобы каждый житель Завитинского района был осведомлен, как формируется и расходуется районный бюджет, сколько в бюджет поступает средств и на какие направления они расходуются.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142852"/>
            <a:ext cx="7429552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28662" y="142852"/>
            <a:ext cx="8072494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 w="1905"/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Муниципальная программа «Модернизация жилищно-коммунального комплекса,</a:t>
            </a:r>
            <a:r>
              <a:rPr kumimoji="0" lang="ru-RU" b="0" i="0" u="none" strike="noStrike" kern="1200" cap="none" spc="0" normalizeH="0" noProof="0" dirty="0">
                <a:ln w="1905"/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 э</a:t>
            </a:r>
            <a:r>
              <a:rPr kumimoji="0" lang="ru-RU" b="0" i="0" u="none" strike="noStrike" kern="1200" cap="none" spc="0" normalizeH="0" baseline="0" noProof="0" dirty="0">
                <a:ln w="1905"/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нергосбережение и повышение энергетической эффективности в </a:t>
            </a:r>
            <a:r>
              <a:rPr lang="ru-RU" noProof="0" dirty="0">
                <a:ln w="1905"/>
                <a:ea typeface="+mj-ea"/>
                <a:cs typeface="Times New Roman" pitchFamily="18" charset="0"/>
              </a:rPr>
              <a:t>Завитинском </a:t>
            </a:r>
            <a:r>
              <a:rPr kumimoji="0" lang="ru-RU" b="0" i="0" u="none" strike="noStrike" kern="1200" cap="none" spc="0" normalizeH="0" baseline="0" noProof="0" dirty="0">
                <a:ln w="1905"/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районе»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gray">
          <a:xfrm>
            <a:off x="357158" y="857232"/>
            <a:ext cx="192882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Цели программы: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gray">
          <a:xfrm>
            <a:off x="428596" y="1142984"/>
            <a:ext cx="8215370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200" dirty="0"/>
              <a:t>обеспечение условий стабильного экономического роста Завитинского района, комфортности проживания населения на доступном уровне, на основе снижения энергоемкости, повышения энергоэффективности потребления топливо - энергетических ресурсов в жилом фонде, зданиях бюджетной сферы и населением; </a:t>
            </a:r>
          </a:p>
          <a:p>
            <a:pPr algn="just">
              <a:buFontTx/>
              <a:buChar char="-"/>
            </a:pPr>
            <a:r>
              <a:rPr lang="ru-RU" sz="1200" dirty="0"/>
              <a:t>  повышение энергетической эффективности при производстве, передаче и потреблении энергетических ресурсов;</a:t>
            </a:r>
          </a:p>
          <a:p>
            <a:pPr algn="just">
              <a:buFontTx/>
              <a:buChar char="-"/>
            </a:pPr>
            <a:r>
              <a:rPr lang="ru-RU" sz="1200" dirty="0"/>
              <a:t> создание условий для перевода экономики и бюджетной сферы муниципального образования на энергосберегающий путь развития.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100" b="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3000372"/>
            <a:ext cx="2928958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Расходы</a:t>
            </a:r>
            <a:r>
              <a:rPr lang="ru-RU" sz="165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реализацию муниципальной программы (тыс. руб.):</a:t>
            </a:r>
          </a:p>
          <a:p>
            <a:pPr algn="ctr"/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2019 год –21725,2</a:t>
            </a:r>
          </a:p>
        </p:txBody>
      </p:sp>
      <p:pic>
        <p:nvPicPr>
          <p:cNvPr id="11265" name="Picture 1" descr="C:\Users\Пользователь\Documents\фото)\ПОВЕРКА ВИС.Т, МАГИКА, ТЭМ, SA - 94М, КМ-52 тел 8 495 6422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496"/>
            <a:ext cx="2143140" cy="1476372"/>
          </a:xfrm>
          <a:prstGeom prst="rect">
            <a:avLst/>
          </a:prstGeom>
          <a:noFill/>
        </p:spPr>
      </p:pic>
      <p:pic>
        <p:nvPicPr>
          <p:cNvPr id="11266" name="Picture 2" descr="C:\Users\Пользователь\Documents\фото)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2371725" cy="1495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data:image/jpeg;base64,/9j/4AAQSkZJRgABAQAAAQABAAD/2wCEAAkGBxQSEhUUEhQWFBQXFxcYFxgUFxwXFRkcGBcYGBgXFhgdHCggGBolGxoUITEhJSkrLi4uFx8zODMsNygtLisBCgoKDg0OGxAQGy4kICYtOCwsMiwsLC0vNy8sLDQsLSwvLCwsLCwsLCwsLCwsLDQsLCwsLCwsLC0sLC0sLCwsLP/AABEIAPsAyQMBEQACEQEDEQH/xAAbAAEAAgMBAQAAAAAAAAAAAAAABQYBBAcDAv/EAFAQAAIAAwQFBQoKCAQFBQAAAAECAAMRBBIhMQUGQVFhEyIycXMHFkJSU4GRk7LSIzQ1YnKhsbPC0RQzY4KSoqPBF0NEVBUkJYPTw+Hj8PH/xAAbAQABBQEBAAAAAAAAAAAAAAAAAQMEBQYCB//EAEARAAECAwIKBwcCBgMBAQAAAAEAAgMEESExBRJBUWFxgZGx0RQyMzShwfAGExUiUnKSU+EWQqKywvFigtIjQ//aAAwDAQACEQMRAD8AsWvWtdrs9seXJm3ECoQLiNmtSaspOcV8xHiNiUBWvwRguUjyoiRGVNTlIy6CoHv8t/l/6cv3IZ6TFz+AVl8DkP0/6nc07/Lf5f8Apy/cg6TFz+AR8Dkf0/6nc07/AG3+X/py/cg6TFz+AR8Dkf0/F3NZGv1v8sD/ANuX7sHSoudJ8Ckfo8TzWe/+3+VX1aflB0qLnR8CkfoO8807/wC3+VX1aflB0qLnR8CkfoO8807/AO3+VX1aflB0qLnR8CkfoO8807/7f5VfVp+UHSoudHwKR+g7zzTv/t/lV9Wn5QdKi50fApH6DvPNO/8At/lV9Wn5QdKi50fApH6DvPNO/wDt/lV9Wn5QdKi50fApH6DvPNO/+3+VX1aflB0qLnR8CkfoO8807/7f5VfVp+UHSoudHwKR+jxPNO/+3+WX1aflB0qLnR8Ckfo8TzTv/t/lh6tPdg6VFzo+BSP0eJ5rHf8AW/yw9XL92DpUXPwS/ApH6PE807/bf5cerl+7B0qLn4I+ByP0eLuax3+W/wAv/Tl+5B0mLn4I+ByP6fi7mnf5b/L/ANOX7kHSYufwCPgch+n/AFO5p3+W/wAv/Tl+5B0mLn8Aj4HIfp/1O5rB17t/+4/pyvcg6TFz+AS/A5D9P+p3NfPf1pD/AHJ9VK/8cJ0mLn8ByS/BJD9P+p3/AKWO/i3/AO5Pq5XuQdJi5+CPgsh+n4u5rd0HrlbntMhHtBZXnSlYFJeKs6hhUJUYE5R3DmIheATl0KPN4IkmS8R7YdCGki114FmVdki0WEXF+6d8oP8AQl+zFVNdqVvsAdxbrPFVWIyuUgQkCEgQkCEgQkCEgQkCEgQvNFmBXmkVlLMKEjOXRUarfM52ezbhiHSGkho61K69WniqNuFfdTT4Ubq1oDmsF+jTky2XekNq8rlXi6zCsuYBSS0y4Cc5nMdqr8wXc9uzDEuANGM09YCuq0ePBURwoYs5DhQepU1Of5SbNFl+XVf7Q0r1IEJAhIEJAhIEJAhIEJAhIEKT1Z+OWbt5XtrDkLrt1qJP91i/aeC7/F0vM1xfunfKD/Ql/ZFVN9qVvsAdxbrKqsRlcpAhIEJAhIEJAhIEJAhIEJAhWHU4fBTe2b7uVEec6zft8ysVPd6i/d5BfJ1Tl8p0jyGfI0wr4t7yW255q0whemuxbvmz+evT52pvpEb3XuMb5M3lX6dHlYmuQokinlh91Ngk736vMJyQ73C1n+0qAh9bVIEJAhIEJAhIEJAhIEJAhIEKT1X+OWbt5XtiHIXaN1qJhDukX7TwXf4ul5muM91D5Qbs5f4oqpvtFvfZ/uQ+4+SqcRldJAhIEJAhIEJAhIEJAhY0fZmmTeTacsst+rrKvBtpWt8Ucbtoy2gOPLWsxg0nPb43XcFnp6cnpaJSrcU9U4p3H5r+N4zCZ71Zv+4X1B/8sRulw/oP5fsofxeczt/E/wDpTGg9GGzoyl75Zy5IW6MVVaUqfF37Yjx4wiuBApQUzqve90R7nvvJqaWLZ/TZfK8lfXlbt65XnU30jj3b8THpZdVcYwrTKtXTuizaFRQ/JlHvg3bw6LLSlR42/ZHcCMIRJIrUUzZa+ScY98N7YjLwaituQjzUT3qzP9wvqf8A5YkdLh/Qd/7Kf8XnM7fxP/pQtus7S5vJrOWZd/WES7oX5lb5q/DZ9USWlrmYxbSt1vjddxU2QnJ2ZiXtxRecXwFt/BZhtaBIEJAhIEJAhIEJAhIEKT1X+OWbt5XtiHIXaN1qJhDukX7TwXf4ul5muM91D5Qbs5f4oqpvtFvfZ/uQ+4+SqcRldJAhIELDtQEnIAn0QoFTRcRHiGwvNwFdy9Vss4gESJtDiMB70BLB/MPWxVXxuWzO3fuvOcjoVEyW6XiQCwFCQCaYHcDCgAglpBonoGFYEaIIbQanOMwrn0JHKskgQviagYENlnnSlMQQdhGddkdNJBqE1HhQ4sMsiD5cvPRRW7Vm1TZkgNNxxIRzgZi7HK7CfrpXCsQppjGRKN2jMc3q65YY4uMQw1FbDnGf1fevbT1pmS5DPJW84pxujwnu5vdGN0ZxzLsY+IA80HqzRXOkPo30GemWmZUai3b981rynK3udez5S9v+qmFKYRZYzsbFpopk1U9Z71q+gynRMT+TrY2Wv1Vz+GSlLFetBWibMkI05brmvCorzXK+ASKG7srFZMNY2IQw1HqyuWmdZMesm2mSq1tabVNlyC0rAVo7jEy02uBt2Cvg1rQ0hyVYx8SjtgznN6vuXTQ0uaHmjSbTmHrdeqpKQKAFy9PGpO0nOsTHEk1K3UGEyFDDIYoBd69VX1HKcSBCSUdy3Jy3e6aMVAoDQNTE7iPTHRAaAXECqrY+FYEGIYbgai+g0Vz6V9zLNOUEmRNAAJJoMAMSelCAsJoHD1sTJw3LDI7d+681aoB34wEUNFbMcHNDhltWYRdJAhIEKT1X+OWbt5XtiHIXaN1qJhDukX7TwXf4ul5muM91D5Qbs5f4oqpvtFvfZ/uQ+4+SqcRldJAhIELwtrgI1doIG8kigAG0ncIchAl41qJPxGMln4xpVpA1kXLodlFEQHxV+wRUv6xWLFygNdTRZDHBRMNTsFZbAVOypIGO+JkkK44F9PMKXIRGw5qG55oLbTpaRxUFDy2iQIXxYpslph/SCwlIejybtyh40Ujkxu8I8M3XMe1lWUqdIs8b+Gu7MYUnIkZxgsY7EF5xXW+HV46r7X30Wbx39TN9yIHQ4uYbxzVTiRPod+LuS39H6Qlz1LSmvAG6aqVIIANKMAciPTDMSE6GaOXNcnGzitEatyeW5XGlb3JYcnfrXlKb9tMq40rD3S34mLlurlpm9W0sXWM/E93U4ta0yV9bK23re0jpCXIUNNYqCboorMSaE0ooJyB9EMw4Toho1c1ycLeC0O+izeO/qZvuQ/0OLo3jmusV/wBDvxdyVUtc2SswCzljKbJTLdeTO4FlA5M7PFyypScGPc2r6Yw0i3xv4677fBU5FhOEGI12LkOK6zRddw1XYE5b12ovbtvm3xxiOxcali0AmIRimFjDGGTL++xekcp5TupWVo7YfcyoZnP5NX+RWMwj3yLrH9oU3pL9TN7N/ZMRYfXbrHFQn9UqiSOiv0R9kWT+sda3cv2TNQ4LE+cqCrEKOP8AbfA1jnGjQkjzEKAzHiuAGn1avSEToNRUJCJVJ6r/AByzdvK9sQ5C7RutRMId0i/aeC7/ABdLzNcZ7qHyg3Zy/wAUVU32i3vs/wByH3HyVTiMrpIVISAKlbGj9Gzp9Cg5OWf8yYDiN6JgW6zQbRWEe+HD61pzDzP+9ioJrDY6suK/8jdsF520GtWfReg5Ug3gC8zyj4vxu4UQcFAiHFmHxLLhmF377VRxHviOx4hJOc+WQbFJRHXKwygihFQcwcj1wosQq9b9V16VmIlnyZxknqGcv93D5piYybrZFFdOX99u9SZadjy1kM1GY3bMo2WaFAzpby2uTUKNsrirUzKMMGH17wIk2EYzTUerwtJJ4ShTJxbnZj5HLx0LEcqxSBCsWpv6ub27fdyojznWb9vmVip3vcX7vIKROl5PLchfHKbtlc7t7K/TG7nTGGfcRMT3lLPVurSotfWSuaufQozXPoSO2/8ARmw/J3v+3zClSPe4X3f4lV+H1tUgQpfVuxy5qz1mIHW+howyNzMHMHiMYbmIjmYhaaWHisfhUAzbtnBfNu1bmS8ZDcoviTDSYPoPk3U1D86Bkyx9jxQ5xdtGTZuTkrhaPBsf87f6t+XbbpWzqWpAtF5WU8sMHBU4SZQyPEHHKOZ2nyUNbMmsqHNRmxph8RlxIv8AtAU3pIfAzezf2TESH126xxUd3VKpmidFT5yrReSSg580G8cB0JeBPW1B1xZRokOG41NTmHmeVdiu34ZIhtZAbcAKnVkGXbTapq26ElSLLaGUFpnITgZj85/1bVAwoo4KAIjw5h8SKwGwYwsF1/jtVHMvdEa58QkmhtOrw2KviJBvK30PqN1DgkIu1J6r/HLN28r2xDkLtG61Ewh3SL9p4Lv8XS8zXGe6h8oN2cv8UVU32i3vs/3IfcfJVOIyul8vkeox0zrDWmZjsX/aeCu2j5gWzymYhVEpCSxoALgxJOUV0QExSBnPFYRpAYCcyhNK610Vv0Zb9ATyj1EvAHor0n68BxMS4Un8wEU00C/bkHFSocpHiw3RGijQCanQK2C88NKslneqKTmVBPnAiC4UJCji5Resek5kjkjLCtecqQ9QCAjNgR0TUZ0PVEiWhMiY2NkGTXROQoT40VsNlKmt+gE+S+9GaflTiENZcw+A+BP0GyfzY7wISLLPYMYWjOPPMkiw3wXYkUYp05dRuKj9cOlI65n2LDkp1X7OKnYJ743UeCg4fWuSBC+7DpV0lzZUqqs00lphHRUy5Y5m9zQ8BnjlHcSE0lr322XbTfo4rLOkYkzOxQLG41p2CwafAeC1/wBHW7dphnma1rW9ezvVxvZ1xgx3Y2N6/wBLQdDg+59xi/Lm89em+q97bpR3STKm1Zlm1WZ4y8lMHP3OKjgc8MRCshNGM9lll20XaOCzzJGJLT0IG1uMaH/qbDp435wPmG1qkgQtrRek2s7MQnKI5BYA0cEClVrzW2YGnXshIkNsVoBNCN3reqDCWDY0SIY0K2tLLjZmNx8Fa9HaTlTwTKatOkpwdfpKcREGJBfDPzDlvWfuJabCLwbDuW5DSVIEL4nTVRSzsFUYksaAcSTlHTWlxoAkJAFSqvpnWATUeVIWqurI01wQtGBU8mubHiaDbjE6DL+7cHvNotoPM3DxKmQMGx5ptgxWnKfIXnwCiRDptWyaMUAJCJVJ6sfHLN28r2xDkLtG61Ewh3WL9p4Lv0XS8zXGu6h8oN2cv8UVU32i3vs/3IfcfJVOIyulhhhHTTQgriK3HY5oygjeF5OWcojs091ACSwKgXQACssYDZz2yrnHYsqWjFGU/v5DcqESslg8AxzjvyDk3JrO9Tli1ZaYK2k3VP8AlIcTweYPsX+IxGfNNZ2dpznyHPcoU3hONMAtHytOTKdZ5byrUqgAAZDAeaIBNVXrU0noyXPCiZe5pvC6xUg0IzHAmHIUZ0OuLl2oBIIc0kEZRYo6ZqnZmFGEwjcZr/nD4norTUU3BdRIkSI3Fe9xGklbM/QMp0RHMxglbpMxrwqKEXq1Iw2mG2zL2kkAW32DguGYzCC0kEZivDvWkftfWv8AnHfTImjcE/0mP+o78inetI/a+tf84OmRNG4I6TH/AFHfkU71pH7X1r/nB0yJo3BHSY/6jvyKd60j9r61/wA4OmRMw3BHSY/6jvyKd60j9r61/wA4OmRMw3BHSY/6jvyKd60jfN9a/wCcHTImYbgjpMf9R35FO9eRvm+tf84TpkTMNwR0mP8AqO/Ip3ryN831r/nB0yJo3BHSY/6jvyKLqtIDK4M0MvRYTXBHnrlwhemxKFtlDoCZil0UgvcSRnJU0ooN/E5xFKF52qZdR2GaqzCuWAJhWCrgEhNBVc/m2h57LyhafNIvLLUYLhmqDBR89v4otw0MBDflbcT++XUNyu4cKSk2tiRjjPIqBfubcNZ3qRtGgJgkTpk57hWVMZZcs1NVRiL8z0YL6TDTJhnvGtYK1IFTryDnuUKewrMRmOxfkFDdftPLeVpCFN610PqN1BIRdqT1X+OWbt5XtiHIXaN1qJhDukX7TwXf4ul5muM91D4+3ZS/xRVTfaLe+z/ch9x8lU4jK6WHyMdNtcE1HJEJxGY8FcdAWRJciXcUKWRGY+ExKgksxxY9cQJiI50Q1NxsWDbaKm835196U0vKs61mtQ0JCjnO1M7qjEjjlCQoD4po0ct6Umi3Jb3gCNoB9IrDRFDRKFq6T0pLs4UzWIDG6tFZiTQmlFBOQMOQoL4pIbk0gcUVtoATqFeC0O+uzeM/qZvuQ90KLo3jmlxX/Q78Xck767N4z+pm+5B0KLo3jmjFf9DvxdyTvrs3jP6mb7kHQoujeOaMV/0O/F3JO+uzeM/qZvuQdCi6N45oxX/Q78Xck767N4z+pm+5B0KLo3jmjFf9DvxdyTvrs3jP6mb7kHQoujeOaMV/0O/F3JO+uzeM/qZvuQdCi6N45oxX/Q78Xck767N4z+pm+5B0KLo3jmjFf9DvxdyTvrs3jP6mb7kHQoujeOaMV/0O/F3JO+uzeM/qZvuQdCi6N45oxX/Q78Xck767N4z+pm+5B0KLo3jmjFf9DvxdyW/o3Scu0BmlMSFa6aqykGgalGAORHphmLBfCIDsu3gkrbSlNYpxW1NlhlKnIgg9RFDDYNDUIIqvDR+j5chbkpAg20zPFicWPEx3EiviGrzVIGgXLQ1nt8tJE2WzDlJkqYqIMXJZSoNBiFqRzjgIelYbnRGuAsBFTkvSOY6IDDYKkiwBVYRLN637AQ0A5khF0pPVf45Zu3le2Ichdo3WomEO6RftPBd/i6Xma4z3Ufj7dlL/ABRVTfabFvfZ/uQ+4+SqcRldLDR03rBNRxWE8DMeC3f+OzjKRJY5FVRVLNRppooBujFUHE3jwEcGBDDy4/Ma7OZ8FmZTA8aI0GMcQf1chtrqWjY9HvaLwkqWvVDTphN3dUuamYRuFcqVEPOiCGQYhpS4Dlk2+KdjTcpAhOgyrakggnJaKWuvdss0hdAkpdVRuAHoFIpyamqphYFXNdv9N2rfczImyVz9XmFJku9Q9v8AaVBxIWoSBCQISBCQISBCVgSFwBoTavlpqghSyhmpdUsAxrgKDPHYcjHQY4ioFigxsJy8J+IXW6F9Ryp9UgQkCFO6k5Wjth9zKiPO/wAmr/IrLzneomsf2hWObMCqWOQBJ6gKmIQFTQKMTRVG3axTZopJ+Bl+MaGaRvAxWWOup6osGSzGdb5jmycz4bVaSuCYkYB8U4jb9NOA8diiJcpzLmTZKF1VWd5rk3WurU881M1qDZUbyIkmmMGxDTIANOi4erFIiYSlZOGWyjcY5Tk2uvds3he0NG9aFhq0E5khF0pPVf45Zu3le2Ichdo3WomEO6RftPBd/i6Xma4z3UD/ANQbs5f4oqpvtFvfZ/uQ+4+SqcRldLDGghQKmi4iPxGF2YV3Kd0Pq6jIkyeeVLKrBKUlCoqAV8M4+FhhkIYizJaS2HZpy/ts3rFzE7Gmh/8AQ2Zhdtz7dysgFBhgB6IhJhZBgQqzrt/pu1b7mZE2Sufq8wpEl3qHt/tKg4kLUJAhIEJAhZphXYMycAOsnAQAVTMaYhQRWI4BaVotV4FLOVmTjkAVYADFmqeYxAGVSca0wiQyFi/NEsHrb60qhwhhQRW+7lya5Tcq/Nt08Mb0yYGBIIvsKEYEUBwicIcOlgG5Z4udW0rVeYWJYkliakk4k7674cAAFAkVm0LapkxWMyhFcH5qljheWgpeOINab6nKldMQ2NIxdyv8DzUcvxDUt30zalIRGWnSBCntSejaO2H3MqI87/Jq/wAisvOd6iax/aFP2qXeR1GbKyivEERDYaOBUYioooLRmqqKFNoblmAHNpSUKfM8P96vACJcWcJJ92Kcd+TYnosxGjNDYjrBZQWCzRl2qS0+P+UtHYTfu2hmX7ZmscVFjdm7UeCpoicbyvQIXUbqHBZhF2pPVf45Zu3le2Ichdo3WomEO6RftPBd/i6Xma4z3UPlBuzl/iiqm+0W99n+5D7j5KpxGV0vl8j1GOmdYa0zMdi/7TwViTWGVKkykWs2YJcuqJkvMXpvknVnwMRjKvc8uNgqbTryDLw0rES0GJHo2E2p8BrNw4qu6b0hNnKwmvQMCFky6hSaGi+NNPDL5sTJdjGOGILryfVB6tVrFwZCl4DnzL6uoaAWCtLNLjXZoV+sq0RAcCFX7BFQ7rFVAuVe12/03at9zMiZJXP1eYUmS71D2/2lQcSFqF9yZV40BphuJxqABh118xgUeYj+6AIFdtLhete16Ws8qtDyjCuC0fgMaiXvO0gnhDzJeI7JTXZ+6oI+FRdjY111gs0335qLYksj4qTdYVlkYjHIEHGuzMUIIPBpwLbDt9erFZwZp7oDYrDUfzV/bNtstOVeVq0Us9QGagDVDUIINKFcVoK4bfBEOQ4roRqAoGE2CYxSRQjSLtGXwWnpLQsmXKYjwFJvVcPeAwDXgFarUFAMjhvh2FMRHPGnV/tVb4UuINlccbj5qqxYKvSBCmNW7RRyhYBWyQjpOaAXW8E5bedQChNKRpplW1At8vW69TZGO6FFFH4oN+XwVgiuW5rVIEqntSejaO2H3MqI87/Jq/yKy853qJrH9oVkiCo6h9J6xS5RKJ8LMGaocFPz3yXqxPCJUOVc4YzrBp8hl4aU5BgxI7sWE2p8BrNw46FVtK6SeYK2hwE2S0qEwBOI6U0034YVoInQoYbZCFuc38h6tVw3B8tKs95OOB0ZN17uGhI4WhaQQCEhEqlNVvjtm7aX7QhyD2jdah4Q7pF+08F36LpeaLjPdQ+UG7OX+KKqb7Rb32f7kPuPkqnEZXSGFFa2Ll+LinGupbqyrY0VoabOUXFEmVsZlxI/Zy/7tTqMJFjMYfmOM7NzPJZyLhdrW+7lG0Gcim5vPcrTozQ0qRigq5FDMfnOeFdg4Cg4RCix3xLDdmF3rWqZxc92O8knOb/WgWKQhhCrOu3+m7VvuZkTpK5+rzCkSXeoe3+0qDiQtQvoWnkwWJoq85tvRqcjt2Di0KG4xxQq7CXumQTEeLaUFpy+qqi9QoN2dOEXKxKsuiNIpMuSqFXoFUZq1BsOwnEmuGJNYr48Bwq+tnr1ZuV9g3CjILRCe2zOPP1vW3bNIy1PwkwFhhQHlH6sKgdRIhpkF7rhZuU6JhSUgAthNrqs/dRNv00rqyrLreHSe6D10AND+8Ylw5dzSCXevWhZ+PMsiCjIYbvrxULEpQ0gQpjVyct5kZVJIqrFQTzQSy4jIrU9a8cIs004uMCp+DjCMYNitqDYrCxqSTmSSfPFetqxgY0NFwWIF2p7Uno2jth9zKiPO/yav8isvOd5iax/aFO28fBTKZ3HpT6JiJD641qK64qm6H0FOmIou8hLoMXXnnAdCXs24tTqMWUaPDa4knGOi7aeW9W5wsWQmwpduLQXkb6DzO5Tds0PKkWW0FFq5kTQXfnTD8G3hbBwFBwiMyO+JGYDdjCwXXqmmCXNc95JNDab7vWhVwRJN5W/hdRuocEhF2pXVT47Zu2l+0Idg9o3WoeEe6RftPBd9i5Xmi4z3UPlBuzl/iiqm+0W99n+5D7j5KpxGV0sPkY6Z1hrTUx2L/tPBXSwz1SzSndgiiVLqzEADmDMmK97S6KQ0VNTxWDaQGAnMoPSutTXW/RlyBPKTQQuA8BMC3WaDriVCk24w94dg8zyrsUxkjMRIbogGK0Ampy0FbBfvoNas1mYlFJzKgnzgRBcKEhRRcq9rqCf0agJPKtgM/1MzfFjgyC+M9zGCpI8wUCcgycRseMaNFamhN4IF2kqE5J/Jt/L70W3wec+jxHNTP4uwT+r/S7kvmZZWYFWkswIGFQBgysK0bLm5YR03BM601DPEas6hzvtHgiZa1hjUFan5XclVNMqBPcABQLooAAAQig4DAVIJ88LBriCt/7qti4uOcW7Itv9HuybvKCQ12sxZmDzKk0HNLOFu0orKo241rDWNV9aYwyUuG+g2gkpaWX0UOIkppIEJAhIEKwasygVcql5w2dAWCstMK5ZNiMedDL4EaO/EhCtlaVpcf3Cly01JS1Yk4aDIbb9moqa5J/Jv/L70J8HnPo8RzVv/F2Cf1f6Xck5J/Jv/L70Hwec+jxHNH8XYJ/V/pdyU5qUCBaKgg8sMDn+plRUYTgvgvax4oQPMqGZuFNvdHgmrSbDdcAMukKyRWpV5Wm0JLUvMYIozZiAB5zHTWOcaNFSkJAFSqvpjWAzkeVJWiOrI0yYCKhhQ8mmeROLU6jE+FLiG4OebRbQeZ5KdL4LjzItGK05TfsHOm1RYhwrYNFAAkIlUrqn8ds3bS/ah2D2jdah4R7pF+08F32LleaLjHdPP/UH7OX9hiqm+1W+wB3EayqpEZXKGFaaEFcRGY7HNzgjeF4qGdkQl7RMVQEUY3QBQELgssUwvGnEmHK2EijQbz+951DcqIQZLB1Mc47952C5us71P2HVgtjaWw8lLJp1O+bdS0HExFfNhvZi3OfIc/BV81hGPM1aflbmGXWfIUGtWdVoKDIZRBvUFQWtHTsvav8AcTY0Psz3zYVR+0XcXaxxC1yaRvYj8RhdQmgrZfsWAhM948MqBU0tu2rwtFtSX+sdU4MwBwJGTUOYMVMDDkvEaXEEW2ChJIoDWyoF+fIryZ9nZqC8MBDrKk1AArktNTuWjb7LLm2d7hUBxfv1uqSKEOx6wKnYKjDKK+JAlhKmPDNuMb77zVgGo1AF5oVZwZma6aIEUWYuS67r10kU0Xa6ZpCcrXcb8wVvzKUD5UzxYjEXyAWw3VMKG0iuQZBm5asit3Gq04cXKQISBCwxhULoOhNECz36MWvUzFOjXjxMWeCZeLjiO8ChZZQ/VQ01imq1Z3DU7CiQzAZXGD7f+tRXbXWpWL5ZlIEL31W6Vq7dfuJMee+0nfdgXons/wBxbt4qZtcwrLdhmqsRXKoBMULBVwGlXTjQVXP+Vee6lr9onUBCjEJUbFwWUMxeNK7zFuWhgIFGt4+ZV5D6FJNa9/zxCAc5FcwubrNulSVq1dcWedMnPQrKmMsuUcAQhIvvm2IGAoOuGWTLfeNawXkWnXkGTx2KunsJTEdjrcUUNg8zfuoNa0Fyjo3lbGF1G6gswi7Upqv8cs3byvbEOQu0brUTCHdIv2ngu/RdLzNcY7p/yg/Zy/sMVU32q32AO4t1lVSIyuVh8j1R03rBNRyRCcRmPBXLQNmSXIl3FC3kRmoMWJUEsxzJO8xXzD3OiHGOVYNg+WqxpbTUmzj4RqtQkIgvTCBtujIcTQcYWDLvin5RZnNy6rkFpvszZ9S35T3lB3gH0isMkUNEC1QetHTsvav9xNjQ+zPfNhVJ7RdxdrHELXY//cssc9gwxO6sazDTqSb7rbLdeTTmyVvWW9n2Y8/Dv2U8a5M6oOsxPL4ggXJdK1xBUMSCc8WOMZmVpibSt1Pmsw71co42higQsbgNQtcKnGtOv7TvMP4oxsalqiVNKLyhUiQISBCyBXIVOwDM8BAlVqXVSnJsHqQVMwHEGhBYJQYbQK1zzG150lMmE14FcbNeK3E6MpupmyqvGFJYRnw3GmLlyGl4Gmtgz+CtIjUsYGNDBcBTcsVFiGI8vN5Nd6zHabSBKvfVbpWrtx9xJjz32k77sC9D9n+4t28VOTEDAqcQQQeoihigBoahXRtXlYrFLkoElIqKNiinnO88THUSI6IcZxqUjWhooFGaz6RlpJmyi1ZsyU6qi4tzlIBI8Fa7TQQ/KwnF7X0sBFTqKDDdFrDhiriLh6sGtVcRLN63zAQ0A5lmEXSldVB/ztm7aX7Qh2D2jdah4R7pF+08F3yLleaLjHdO+UH+hL9mKqa7UrfYA7i3WVVYjK5WHyPVHTesE1HBMJwGY8Fttpqc0pEX4BVRVJqDNN1QDj0UGByqeIjn3MMPJ6xJ2cz6vWblcDxHNDpg4gGTLtNw8di1LDot54IkrRXrenPW6ail4E86aeOXzocfFEMgxDaMg9UHqxdx56WhQnQJRtaggnJaKVre4+GlX+Sl1VXOgA9ApFS41NVTCwKE1o6dl7V/uJsaD2Z75sKpPaLuLtY4ha8b5zWuBa4VBXnzHuYQ5poRmUNrLo5pspVTpBw1MhjUMeHSvE7l4ARmJzB7JNrXsqRUgnLbTFGymKNJzlbOQwxEn4rmxjbQU/638a6hoVb03oJpADCrpQVNMQdtRsB2bsjsJZiwokFwbFFCbs2qucZd4sUyXmoUy0uhGtL8+umY5N169tM6v8hKDhixqA+V0VwqMKgXqDEmt4ZQjoURjGPdc8VGjKAdJFuSlDekgzUOLEiQ23sNDpyEjUbNygo5UhIELKsQQQaEGoIzBGRHGAithSroGr+lBPl40DrgwG/YQNxx9BGyLvBk2XD3DzaLjnHMXHOKHOsphmQ92738MfKb9B5HjZmUpFuqFIEJAlXvqt0rV24+4kx577Sd92Beh+z/AHFu3ipudMCqWOSgk9QFTFABU0V0TRVC36wzZo5nwEvOtQZpHE9GWOqp4iLFkuxht+Y+HMq2lcEuiN95HOK2/TTSbh47FFyrM5lTJkmXzFV5jTHJCtdUsSCedNJpnl86JBLccNiG0mlB6oPVicjYUgSkMsk2A0y5N97uGlesNG9aNhq0E5khF0pXVT47Zu2l+0Idg9o3WoeEe6RftPBd9i5Xmi4v3TflB/oS/Ziqmu1K32AO4t1niqrEZXKwxhWipAXER+IxzswJ3BT+hdXpZRJs74VmVWCkUlLUAiieERhi1csKRHjTLgSxlmTTv5LEx5qNNWxTZmFg3ZdtVYiacAPRENNIDXKBCgtaOnZe1f7ibGh9me+bCqP2i7i7WOIXhHoC88WIEqMd/wCX17IYmfc+6d76mLlr63Za3KRKe+980QK42Snq7PkpeqnbdN8vNEpKciaq5PhLQ3mB8EKAWBzqoPCMrOTD4wxjYG9VubIK5ybswBoMpO1kZJsvXK53WOfKaZhl03nIBV4RSkgQkCFu6HmTRNXkOmcKGlCMzWuzCu/DDGOXODBj1pS2ov8AWTjYgsDxiEVByFdDswa6L5BagqVqATvAJNP/AGEaeQZGbCrGdUm3JYMgqBbp8Fh8JRIDo2LAZigWZbTnobtHjmXrE1V6QJVsarZ2rtx9xJjz32k77sC9D9n+4t28VMWqVeR1yvKy+kERQtNHAq6IqKKG0ZqvLlhTOPLOKUvCksUp0U2nDNqndSJUWcc6uJ8o8d/KidixosYARHVAuGSzRzW/rB8VtHYTfu2hmX7ZmscVGjdm7UeCpgiebyvQIXUbqHBZhF2pTVb47Zu2l+0Icg9o3WoeEO6RftPBd+i6Xmi4t3TT/wBQmfQl+zFVNdqVvsAdxbrPFVaIyuVhsjHTOsNaZmOxf9p4Kel6xy5cmWksctMEtAQpoim4MHfIdQqeERzKuc8udYKnXfkH+gsTKwIsxRsJtdOQazyqdCr+mLZMngia5YsCEkywQpNDQBBVph4mu+giXAa1hBYKAXk87hs8VaxsHS8tBc6YdVxBoMlaWUF51mzQF0CzLRFBzCqD6BFQ61xVOLlCa1MA9lJNByr59hNi/wDZo0nKnMVS+0AJknAZxxC1eXXxl9Ijf47c4Xn/ALqJ9J3FOXXxl9Igx25wj3UT6TuKr2uGkaIJSHp1LEHwRsw3nD91htigwpMe8iiEDY206zduFusg5FqMBynu4ZjOFrrBqF+82bNKrmi1BZwSq1lTAC5ooJUg1P0S0VUUkAEZwr5qxaZMsS1ZC7EuyksAqm6qGqrmOmMz5hA1zy4h1LuP+kECli04cXKQISBCtWrGnGLCVNJNegxxJoOiTtNMjwpupKkpsyzgD1DforlGYZxdlz1rMJ4PEywvaPnHjoOnNuVn5dfGX+IRpsducLHe6ifSdxTl18ZfSIMducI91E+k7itvVRgTaSDUcuMuwkx597SGs5ZmC9BwACJJoOnip6KBXShNI6yS0JWUOWmDAhTRFPz5mQ6hU8Ilw5VxFX/KPHYP9BOy8CLMGkIV05BrPKp0Kr6U0g0zG0PeGJEtQRLFMahBUuQMatWlK4RNhMpZCFNOXfk2eKt+hSkk33k27GOQZNjbzt8F9COCtC0ggEJCJVKaq/HbN20v2hDkHtG61Dwj3SL9p4Lv0XS80XFe6X8oTfoy/YEVM12pW/wD3Fus8VV4jq4QworWxcvxcU411LdWVbei9CTZygj4CVQUJALkEYXEyUcW/hjmJGYw2/M7w2nLs3rNRsMHF93KtxW5DTg24bdytOjdFSpAPJrzj0nY3nbrY404ZDdEKLGfE6xszZFUElzi5xqTlNpW7DKFW9dVws52CcR6ZM2LHBx+Zw0eYVThoHojqaOKg7o3CLOixOM7Ol0bhBRGM7OqvrDMrPI2KqAedQ5/mZofgD5K5yeNOAWxgtxYTG5mjhU+KjYdTikLIqNKN80Et75APOYOoUqnG8ksV2Bq40hl5cH2ZRTdn3nguxQi1eFtRea6C6rjo1rdZaB1qcTmrY7HEdsJta68cDdy2JDnC1o7XKQIUnoXSgkkhhzWpeZemPeXev8A+FmLCx7ReN3+9K4is94wsqW6Rf8AuNCswA2UIwIIxBBFQQdxFD54YFCslHhxILyx14Wbo3CFomsZ2dTupS8y0HYZ+Hmkyh9sVeET87Ro8ytvgYHojaqZ0pXkZtASeTegAqSbpoANpiHC7Rtc44qzf1SqporV+dMVbw/R5YAGIBmnDwUyTrap+bFhFmIbXE9Y+G/Ls3q3fhZ4hiHAbigClTfsFw211KZt2ipUiyWnk1oTIm3mPOdvg26THGnDIRGhxnxIzMY/zCzJfmVNHqWvc41JBtNpuVZXKJRvK38PqN1BZhF2pXVP47Zu2l+1DsHtG61Cwj3SL9p4LvsXK81XFO6V8oTfoy/YWKma7Ur0DAPcWazxVYiOrdfL5HqMdM6w1pmY7F/2ngrnZLSkqzSnmMqKJcvFjQdEYdfCK97HPiuDRU1PFYRpAaKqGt+szvhZ1ur5SYMf3Jf92p9ExJZKtbbENTmHmeW9WkrguPHtd8jdN+wc9xUvq9bGm2dGc3n5yuaAVZGKk0GArSuG+I8ywMiEC68bbVXFpa4tN4JG40WvrfKrZWYZy2SZ5kYX/wCS/Dsi6kYDPZvu8VEnoXvZd7NCrUXC88QQIVa0/YnEx5l3mEriCpzVQKgGo3YiHYD24oblW3DgbiLhlGZRMPoSleuBCuVt0ajS2lKAgBqnBhgCxzNRgSamhrsEQWOIo+85fXBVbcIkTT4UQ0bUgaKGw7cv7KnzJZUlWBDA0IOYMTgQRUK1IovmBItrRtpEuYrMoZciCK0r4Sg+EMx/bMcRGlzaApfX7q43q0IIIoKEZEHEEcDWvniI0Cliyc974RcWMakXHRkSOlDVn1SlXbKhOcwtN80xiy/ylYpp12NGOizd+69EkoXuoDGZgpiIilLytNoSWpeYwRRmzGgHnjprXONGipSEgCpVW0xp8zkaXJW7LdSrTJgoxDChuJmMCec38JifClxCIc81IyDzPLerCWwVGmRV3ytOe86hk1ncVGCHCtc0UACQiVSuqfx2zdtL9qHYPaN1qFhHukX7TwXfYuV5quJ90k/9QndUv7tYqZrtSvQMBdxZt4lVmI6t1hhCg0NVxEZjsLc4I3r4WV0S7NMZQFUua3QBSijJcNwx21jovvAFAc3nnUGTwZAlqECrs5v2ZBsXpHCsVM6oWm682UfCpNT0BJgHURLP75hqabVjX5rDxHnuWRwrB93NE5HCu24+R2qzTEDAhhUEEEbwcCIggkGoVcufrIMpmkti0s3anwlzRvOtPPXdGiZEERoeMvorBYTlTAmCMhtC2bMlTs2AVAIqxCjPbiT+6YajGgVl7Ny7YkyXPFQ0VuqP2OZU+36YebfXC47EgXQCBevKtQB83PdEyHADKZxpVqcUuLgBU6BuUdDyFaNE6L5MNyglve5JlwqRQMSKMKgglcRwxiG+J7wilRf5KFPTfR2fIQXYwqNhN1+a0b1KEwAUFFmIjy9xcbya715foMuZMQuovA0BOW4BhSjgZgHaAK0wjh7nMaSNvrJp33q7wZOve4S7jfY0nJmrn0brlXNYLQGmFRLuMhZWOALZUwAywqDU1DdUSJdpDa1sKusVzPlcSSMpp5ALRsdlaa4RKVNc8gAKknhDr3BoqUhIAJNwVusNm5JAl4tSpqcM8SANi1qaY4knbSIpJLi4+v3WbwjOQ45DWC7Ll/16sXr+jmaySVzmGhpsQYzG4UWoHErHL4ghsLzk45EmC5Ux5gZhaV0BVAAAFABQDcBkIzxNbVvFDac07yLcnLW/NKhucaIgJIBamJJo1AN2YiTAlw8YzjQeJT8tLRZl+JDyXk3BViezTGDzmMxhlXBV+gmS9ee8mJgIaMVgoPV5y8NC0spguDL/ADH5nZz5DJx0pHKskgQkCFKarmlss3byvrcCHIXaN1qJhAVlIv2ngu/RdLzNcS7o/wAoz/8At/dJFTM9qfWReg4D7izb/cVWojq2SBCQISBCLOaW6TUFWlmtB4S0o6eda04gR0AHAsNx9A+sircKypjwKt6zbR5jaPGivtnnq6q6G8rAMpG0EVBirc0tJabwskDUVCg9adGFgJ8sVmIKMozeXmQN7KakdbDbE2SmAw4jrj4H98qrsJyImoVB1hcoKyTgaFSLrCoOzKqnHCoP27IsYzLLrVQYDmzKTgbENGmw1NBrKijoJOVdmN5S7FVXAUJqAx20rSi7s9kOtivLABZZ6p++5TJzCUGC4iGcc5KXbTl2bwsz9ByWyDJ9BsPOGvfURCiI8Za6xyoocPDI/wD0ZuPka8VJsceGzq2fVHDRQUVVNxhGjOiC4lYhVHWQxGIz2QEAihTsGM6DEERhoQtLTOhP0huUlEK3RKuAqmnQoQTRrtFA23NlIbhRjB+V/hbr2Vt0VW6bGhTzffQTS0Ah1hJpftXlobRrSQxmLdmNhTAkKMQKjeed1BDDrogiGrbhx/a7eqLDEYw2+4ym/ULhtNuwLfmTAoLMaAYkwAVWfYxz3BrRUlWTVfRhQGdNFJkwABTnLTMKfnHNvMNkVE7MB7sRtw8Tn5fut3g2SErCplN6mLTaFlozuaKoLMdwGJiG1pc4NF5VgSAKlUIzmmM81xRpjXiPFFKKnmUAddTti0IDQGNuHonaVrsFypgQPm6zrT5DYPGqzHKsUgQkCEgQpTVYf85Zu3le2Ichdo3WoeEO6RftPBd9i6Xmi4t3S0ppCb85ZZ/kC/hMVM0P/qVv8AurIt0Ejxr5qrxHVwkCEgQkCEgQpLVvSfIvyLmkt2+DJyR2OKHcrHEcSRtEcTEL3jccXi/SM+zLoWTwpJdHie8aPkcdx5HJpszK3xXKtVX03oFlYzbOtQSTMlDCpOby/nb125jHOzlZwUxImw+RVLhPBTZj52WO4qFlTQwqprsOwgjMEHEEbjFlRY+JCfDdivFCvuETaQISBCQISBK1xaagr4mzQoqdpoNpJOQAGJJOwQoCcZDiRn0aKkqb0HoFiyzrQKUxlyjjdOx5mwtuXJc8TlWzU4CCyHtPkNHHVfsMGYLbLDHfa7grPFYrlU/WLSfLvySGsqW3OIyd1PRG9VOPFh83GygQ/dNxj1jdoHM8NatMFSXv4nvX9Vps0keQ46io6OlqkgQkCEgQkCFManpW3WYftVP8NW/tDsHtG61BwmaScU/8eNi71FyvNlyjuu2S7aJU3Y8sr55bV+xx6IrZ1tHAraezUXGgPh5jXeP2VEiGtGkCEgQkCEgQvmYgYEMKg4EHIwoJBqFy9jYjSx4qDeprQmnrlJVobm5JNb6kmnYdgfbtxzZjS4f80MW5R5jlkyWXZCekHyhrezIc2g+Ry677TEBQlFaV0DKnG/jLm+UTM8HBwcdYqNhESoM0+FYLRmPqxRZmTgzDaRAq/adDWmX4AnL40ogN1mWxw8zNFjDnIL7zTXzH7LOzHs+8WwnV1qPmWpV6YaXTyiMn1sAIkto7qkHUaqqiYOmWXsK8/wDiUnysv+NfzjvEdmKZ6LG+g7ivSXaA3QDzK+TRn+tQRHDiG9YgazRPw8GzUS5h22KQs2hrTM8ASV8aaQzeaWp+1hEaJOQWXGurmeRVrL+z7zbFdTQFYdFaClSDfxmTaU5R8W6lAwQdQ66xWxpqJFsNgzD1atFLSkKXbSGKKUiMpKqunNO8pWVIaiZPNXbvSUfqLjLIY4iwgwMT54gtyDzPkN9l86QkHTRxjYzKc+geZ3W3Q6IAAAKACgAyEOkkmpWuYxrGhrRQC5ZhF0kCEgQkCEgQrX3MrJylvRtktHc+i4Pb+qJMq2sTUqbD8XEkiPqIHn5Ls8WqwKrXdA0KbVZGuCsyWeUQDM0BvKOtSfPSI8zDx2WXhW2BpwS0yMbqusPkdh8FxIGKlegpAhIEJAhIEJAhYIrgcoVIQCKG5bejdKTbPRV+ElD/AC2NGXs32D5pw3FYSJDZFtdYc/MeY8Vn5vApHzS34nyPkbNIVm0bpuTOwVrr+TfmzP4T0hxWo4xCiS8SHaRZnFo9a1RODmOxXgg5jZ/vZYpGGEJAhYuDcPRC1KRZhEqQIUdpHTcmTzWa8/k050zzjwRxag4w/Dl3vtAoM5u9akrGue7FYCTmFv8ArbYqxpLSc20VDfByj/lqalu0faPmig33omw4bIVrbTn5DzPgryUwLX5pj8RdtOXULNJWsBCrQAACgSESpAhIEJAhIEJAhdb7lmhjKs5nsKNPoV4S1rd9JJPURFnKQ8VuMcqxPtDOCLHEFtzL9Zv3Xa6q7xLWeSBC5hrzqKwZp9kUsrEs8pekCcS0sbQfFGIOVchXzEsa4zNy1+CMNtLRBmDQiwOyajm179PPDtG0YEHMHcRsMQVqNKQISBCQISBCQISBC+JspWFGAI4ivnjpri20FNxYMOK3FiNBGle9ntc6X+rnOB4rnlF/nqwHAEQjgx3WaNlnCzwVTFwHAdbDcW+I8bfFb0rWO0DpLJfqDy/xNDZl4JuqNx5KG7AcYdV7TrBHNenfPO8jK9a3/ihOiwvqO4c0z8GnP+H5H/yvObrFaT0RJT91nPm5y/ZCiXgi+p3Dmnm4DjHrPA1AnktG0WqdM/WTphHiqeTX+ShI4EmHGhjeq0cePJTYWBIDbXku20G4U8SV4SpQUUUADgKQrnF1pKtYUGHCbiw2gDQKL7jlOJAhIEJAhIEJAhCYEquepuo0y0MJtpUy5AxusKPM4UzVN52jLOolwJYuNXXLP4Uw0yA0w4Jq/PkHM8MuZdeVQBQCgGAAyizWIJJNSswJEgQkCFGaU1fs1oxnSUc+NSj/AMQofrht8Jj+sFLl5+Yl7ITyBmybjYoZ+53YTlLcdU1/7kw10SFm8VPHtBPD+YfiOS+P8OLD4sz1jQdEhrr+IZ3OPxCf4cWHxZnrGg6JD9FH8QzucfiE/wAOLD4sz1jQdEho/iGdzj8Qs/4cWHxZnrW/ODokP0Un8QzucfiF8zO5vYiMBNU7xMJP81RCGUhrpvtFOA20OzlRQuku5bgTZ59TsWcuf765fww06S+k71Pge01tI0Pa0+R5qi6W0ROsr3J8sodhOKt9FhgftiG9jmGjgtHLTcGZbjQnV4jWFoxwpCQISBC29GaNm2h7kiW0xttMgN7E4KOsx21jnmjQmZiZhS7MeK6g9XC8q96L7lxIraZ90+LJFafvsPwxMZJfUdyzcx7TAGkFldLuQ5qdldzexDNZjcTMI9mkOiUhqud7QzpuIGwedV9/4d2Hyb+tf84XokLN4rn+IJ76h+I5LD9zmwnwHHVNf+5g6JC9FKPaCdGUfiF8/wCG9h8WZ6xoOiQ0v8QzucfiFj/DexbpvrDCdEhpf4inc4/EL6TucWEeDMPXNb+xheiQ/RSH2hnTlH4hSujNVrJZyGlSEDDJmq7DqZiSPNDjIENtwUKYwnNxxSI80zCwbhRTMOqAkCEgQkCEgQkCEgQkCEgQkCEgQkCEgQtbSFglz5ZlzkDo2YP2g5g8RiI5c0OFCnYMeJAeIkM0IXHNdNU2sT3lq8hjRWOanxH47jt64q48AwzUXLeYKwq2cbiuseLxn0jzGRVmI6tlPapaszLdMoKpKX9ZM3fNXe5+rM7AXoMExDoVbhLCTJKHU2uNw8zo43DOO0aJ0XKs0sS5KBFG7MnexzY8TFqxjWCjVgZmZizD/eRTU+rsy3I7TCQISBCQISBCQISBCQISBCQISBCQISBCQISBCQISBCQISBCQISBCQIWvb7Ek6W0qYt5HFGH5bjtB2Ry5ocKFOQYz4LxEYaEXLiNu1YnJbf0NReZm5jHIoa0mHgADXipipdBcImIvQ4OEoT5TpRsAFo05tpu1rtGhdFpZZKSZfRUZ7WOZY8SamLWGwMbihYCamXzMUxX3nwzDYt6O1HSBCQISBCQISBCQISBCQISBCQISBCQISBCQISBCQISBCQISBCQISBCQISBCxTbtgQswISBCQISBCQISBCQISBCQISBCQISBCQI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data:image/jpeg;base64,/9j/4AAQSkZJRgABAQAAAQABAAD/2wCEAAkGBxQTEBUTExQWFhUXGB8YGBgYGB8cHxwhHx4YIRweHiAgHygiHB8pHR8bITEjJTUrLi4yGx8zODMsNygtLiwBCgoKDg0OGxAQGzAlICU0LDQ0Liw3LC8sNDQsLCw0NDIsNCwvLCw0LywvLCwsLCwvLDQwNCwvLC8sLCwvLCwsLP/AABEIAOwA1gMBEQACEQEDEQH/xAAcAAABBQEBAQAAAAAAAAAAAAAAAwQFBgcCAQj/xABMEAACAQIEBAQCBgYGBgkFAAABAgMEEQAFEiEGEzFBIjJRYQcUI0JScYGRM2JyobHBFnOTs9HwFUNUgpLTJDQ1ZHSistLxF1NjwsP/xAAaAQACAwEBAAAAAAAAAAAAAAAABAIDBQEG/8QAOhEAAQMCBAMGBQMEAgEFAAAAAQACEQMhBBIxQVFh8BNxgZGhsQUiwdHhFDLxFTNSYiNCcoKSorLC/9oADAMBAAIRAxEAPwDccCEYEIwIRgQjAhGBCMCEYEIwIRgQjAhGBCg+Ks5kpkhMUaSPLMIgruUG6SNfUFa3kt0PXFdWoKbC86BSY0uMBZhkVTULPTSJCCTPUBdVa9n0mZQrjSwAUb3UG5RdlvbCX6prHucXEiAYjjCv7IkAQO/uWscM5oaqjgqCoUyxrIVBvbUL2v3xopZSeBCMCEYEIwIRgQjAhGBCMCEYEIwIRgQjAhGBCMCEYEIwIRgQjAhGBCMCEYEIwIRgQq7nXGtHTSGJ5dc4taCMa5CSbABR3727Dc444hok6LoBNgu55qGvoUqJOXLS25wLjwjSGDFgfsjUCD03x1cWVZHl0F6KaaChEUsrGRdKl9MwbQrArYBHkhG3k8I6Yz6VbNiHNkxz0tw8j3ph7Ipg2+q1fNc2pstp4lKsFuIoYolLsTY2VVG+wBP+Rh9zg0SVQATYJXIuKKSsuKadJSoBYKdxcXGx3x1cUxgQjAhGBCMCEYEIwIRgQjAhGBCMCEYEIwIRgQjAhGBCMCEYEIwIRgQjAhMM4zmClTmVE0cS72LsFvYXstz4jbsN8CFlPEvFs0jRNVhooTGZIoKaVxLI7GMIkjLpZXCSXCLsfEfqgYQdiHVQW0bQbk6Re/dZXimG3eqNUOVjmhdzHsHFPJGsju0RvGj6AGiHKKXL3JIc3IviTQC4PAn/AGBIAnUidbzpyXTpHp3fhTfDXEHy1HmFJIbQzQzGDUoW0jQ6lTSSwUSIwKrc7qRuThim+RB+/I8NxdVObF03hgCLTllIRJ5Dvz/CIZbJfX4AI1uPFcKPNbfCbH/8sz/j/juL+frsrnD5Y7+K9+ImeGurHmHip4kaOAaNYIZuXzNmFtcgYqwufoo/DhxzxOX8aXPpE8jqqmttKaRVVpwytNVx06hL06iF+XEmkXC2litJKRquNQVtiBcKwQ3Zjje5m5Ox0NhpsrLTxH29VoXC3GTwrdnjly9ZhGs7yEyoj2Clr3BjWVuXqY3sN/Lczo4g5m0qg+aPDqLqL6di5ui0yhrY5oxJDIkkbX0ujBlNiQbEEg2II/DDipS+BCMCEYEIwIRgQjAhGBCMCEYEIwIRgQjAhGBCMCEYEIwIRgQjAhZX8TM2MeYoqmK603haUExxanLSFgPMXihIUDf6M/awni2ZwAZjgNTsPUhXUTElZxS6Y7SxlRpfQaptYkdSpVVp4mubCmdSA3UgbmwvF0u+V3D9toH/AJEf7DbbYXUha48/t4JaizVI515Er0iEKGaaRJX3LRuWSzHWQI/CSmgRk2IOIvpFzDnbmN9AQOIva2t7zOsrofBsY71A1EAssUJV0MvKDBURZGjLCNvNfdJd2e3mtcgE4aa4yXPsYncxOvqLAKsjYddSpqroHMF1Sn1ESMXCqLiXxdwGjFtomksGCm2nwhlm1G57kxa3d7/7AXHO8WFpjb+erJnkMo5kDyzinIOqOVo1ksIlsqjfULsXupABspFziysDlcGtzcRJGp8uEFQYdJMfhOqbN0u0srSvMpEiyQzIwDqGmY8sBSY2kazXGlOgcYg6iYytgDSCCLaa3uBpueCkHDU9bpWjsksb6oY5SL88a5aeoN9Kc0Luj84OdRCqNHQ2xF/zNIuRwsHN4xxERa5vsuixn12Pf4rW/hPXmWKquAlqi4jHQXjj1sp6FHlEjKe9ye+GcMMtMNmY6vzA1VVQy6Ve8XqtGBCMCEYEIwIRgQjAhGBCMCEYEIwIVY4r41iopYoDHJLNN5UTSLAnSCzOyqt22G+5GIveGAuK6ASYCf5TxPTVETyLIF5YJmRyFeHTfUJFv4bWO/Q2uCRvjrXBwkaIIixWcZ1xq1a8So89LC7hYBDJpmn1uFEzALeOJAJGCk+PvsLYUr4hzZ7PbUnSw07zbuVtOmD+7fRXXhriQnK2qJ7ySUwkSflgXZ4CwcqNgS2nUOg8XbDTHBzQ4bqoiDChaT4v0jOqtDURof8AWMIyqj7R0yMdNt7gHYg9MXGk8CYVIr0zaVLcWcfwUMqxMjyOyh/CVAAbUF3ZhcnS2wvsLm1xcZTLvyipVDLXPcoam+L9OZAslPPGvd/AwXpuQrEkC/YE9LA3F+mi8bdddXE8GIpnfrr68DEf8VMjknmirE5bRCONYpLKyh3k2MliGKMeUFYawLtdbMThSuXBsjS8xrHLruKapxPNUumppXq4JGj5yS2kaeaoRtSoyF+WVP0Kq7KujqQFG12ARc5jaTmgwRaADuDE8ZEmfwrwCXA6zv1on2ZH5iGPnmYs1OTGaVGOkSqgkSRV1MUVrW1aSTG4OK6f/G85I1vmjbQjS8cJ1Ck75gJ4bKKpadpZnlnisVNg60jqoEVghXUUjUvcteU2XlgFd7Yvc4MYGsPhmBN9ZiTbkN7FQAkyR6cOt04XOY5CkREXnm1MApLiS4ZQ7kJN4mUlVIvpstiq6odg5oLr/wDXwjkLjQ3PjvHc4Nu9M/kCsjQiJhDKAJCKOfVaNiyGPVqZGcHT1Nil79MWdpLQ8m40+Zu4vOlh9e9Ry3iLdxVkpJVEbxrcwGco6VJKyyGZCZi7XVk0o5by+VC25IKpuBzBx/dEgt0GU2jWZI46mO+0WEbc+arlFl9SqSFl+XZzyS3Nj5T2QK6vELl2A5kodQRqY7Drhx9WkSI+YC+hkXtB2Ggg7KoNdfb263WpcCUwyugnmqQIoWcSKNK6zqAFrKWO5sEQs7DYE9g9SDyAHa9evgl3louNE3Hxig/2We3qWiH4+f7vzHXDAoPKXOIYOuutbKxZJx3TVFLNUnVEsP6QPYmx8pXSTq1G4AG9wRa+IOYWmFYyo1wn32UHB8XqZnVflqoamVQbRdWIC7c2+5Pa/f0x00ngSQoiswmAVKfEPMpByaWGR43mLu7Rmz8qJbuI2+q7MY1B62Lel8J4mt2VPMOpTNNmZ0KA4L4/VeTFKzS08rBIap3DMrMLrDOCAQwYMoffVYH1OO0qhJyPs4dSPRD2AfM3RXHP+LIaZuULzT2vyI2XWFAuXfUwWNLfWYgbi18WVKjaYlxUWtLjAXXB3FUOY0/PhDrZtLI4symwYdCQQVYEEdj63AmoqdwIRgQjAhGBCxvO4zUpmjyMzVKu0RjBCmKKJ2MOgHsVPM1HYliRuBjKxNV4xLA4Q3bnPXUpuk0GkY1VUkzOOtpec6Ik8PLaoZdnqY1IEwa1rrpMLeL6wIHQHExTdh6mRpOV0gcGk6es+F1zMHtki49UtRVUBqJqgySrHGq0tPIgF1REVTydV7yPvpVA2kOxbTqBxF7KmRtMAEn5iOJJ3jYbybwImF0Fsl08h+FsHw0yeSly2KKUaW1O+jqUDuzBWPdgDufXbtjTExdKlUD4k8PLSVa1CKOROTcWFlfcsPx3kH3TewxoYKqAcruh+NfNZXxGgS3Mzf3/ADp35eaqtdXRyrT+ImSFRAyn60aMeU49bJIytve8K7WYY7SAZVLRpM/T6z4Irlz6Ief3QQe+J9SI8TwTSMBZb6TytWlT2OyXt+yzj8HP2dmGuYKxbtbyP2PvyCVeyo7DB3/Yz5jb/wBTR4kD/Izp3AbCppKjLJGK6AJIGHVVLXXTfqYpRcdgGjGEcdQDKhGx6IWh8NxJrUQSbi35VFz2nlhqZo5tJeF2B0MIYbTESB3dpL3YhGMalGB6E9cY7qQpnIOXM2tYAcNzK1g7MJ/AumUMIK3McDlXExZKdpLjRy9OoJCnLDG6hWNjpFza+IlxB1I2uQN54uMxrZdA7vL+EvBkrl1Ro5mdZRAGZIARIIlkt4pZLHQocnpcn1tiLqzYJBEROrtJjYN3suht4+3DvKcJls0sUENpzGzzxxLqpgAw5olt9GNPSQA9ttNtsQNVjHOfaYaT+7lG/d9V3KSAL78EzSgKKJBE4j0GoKtDE6FAzFiVSoTw3axW3RVAFhiw1MxyyJ01IMxzaeGs6yuRF/t90lLCItC6YFMSiFtSNTlzcOdbOgXmadBUiVSOpJDEY6HF8m5m+zo2tBmJmflPmFyI6jrzU/wVkUtXUmAOyRiNpJmfS7qswRCkLowR9Sx6dYQBAptubYsZSbUudo03iTcG4uePeoucW2U58Ts1WWq+XuOTSrdx25jLff8AYiI/tW9Mb2AotOao/QdH0WD8UxDxlo09T97eZ9lnsIALSSKQoUuu/cFgR1PlsVv9oSepxYx7C9xeNL+N7eA9Z4qqqyoGMbTN3GPC1+4m/wD45Rsn9NXxrTCDVdnlMk4APWO6xx2+teQyS+14uu+KqWU15fo33/mVdXzjDRT1dfuG3/xAB8Vonwi4d2aukUanusI7AfXcfefCD9lSR+kOF8TUzOjqfxp67pvCUcjJOvPWPzr6bJ38Wcuc/KVep1hpXdpmiF5EDqAsq7G6oR41sbqTcG2Ea7XOpkNAJ4HTr6p6mQHAlZfmFVTxtUq9zBURc9ALaGmjYE6CpKlJPvut9JA2GEmMqPDCP3NMc4PGdx66gq9xaJ4G/j+UrnVWsEa5fGoeeXQtTOtuZJdmEkZZ9yxcfWOnSR2OOUmmq44h5sJgHQcDbl4yhxDR2Y13WkcOHk5sscTk86n1VMV9SoYxGsUl+qsb6N/MAD9UYPhlR7mEEWmx71zEtAI4rRMaaWRgQjAhGBCyr4h5E65vTVayNEsqLBzFNtMgYkBvUOhIUG4LIoOxwrjP7JtI4ddRKto/u1VIShpWNcVlVFMaylUUhrKsjSxAHeNfmFjuD0Ghe4OFTUqgU5G8X8IPP5SfUq7K05oPX8pPhWqkh5MslJFMYd4VeTlhd9WrSEOqTUSQzk22sAd8btL4bVMvA14m/wCFjVfiuHa7ITMcBZblwhxTFXwl4wUdDpkia2pCRcdNmUjdWGxHuCAu5paYKca4OEt0UnmuWxVELQzLqRuo6dNwQRurA2II3BAOAEgyF0gEQVQT8HabUSJ51v3URhrA3tcoV626AdMW9sdgAePVvIKnsG6Ekjgep8yU4zX4bRLlslPTl5JQ/OQysLs2kqU8KqoDIWTpsWv2xEVDmzG/23UnUQWFot9xofQLNsg4m+UqoJnuOWSkptuyMdL3Frgiwcr11R6fXD+KqCpSAOo34/z72WZgqLqNZxGh24fxtyMpxxRXJNmlTKktPtOkauQ0khW1MQ0ca+dUaJtwdxI5774WImYgkRyAsDqec+gW9T647JlUlwg5stQLxzJ4mipVB13hIEjK7Id3Km5Bt6YXbln5QNQd3bX0kTsrDO/PgE0q5qa5J5Ju0bHXVzynwgCUHRGwbWLrc9B+AE2Crz30a0d2pGmqiS3olIrW0u1xTEAynz1g85JjH6D/AFdyB63J2JJxLs6u07f4ba/9t0S3lvx+yU1QFGAaMXSJPBWSJex+nNplRTzEsoU+EWxz/kBuDqTdoPd+2dDvqj5ej56xqpCWJpFa01SI3eZmZkWqUK0LRKS0JYlzGdFybC197XNQcGEfK2QBxaf3T/2i030/EiCdzvz2jZTPAPFENHPUSymnGqk57CA3DvrGmIk2CyLqK6d/PudsOUGkA6xoJ5b9xVNQ6aeCr9LJLWSLEg1zTyFmPYuxLN7hAbsR2RCO4xuds1lANG3qeHideQMrA/TuqYkvcbnTkOPgLD/YgjQrWsy+F1JNHCpkmQxRCImMp9IAWa7hkYElmdiRa+s3vjNFRwm+uq2DTYYtppyTSi+EVIkod5JZPUHSNX7RUDr306SfXrifbHUATx3VYw7dCSRw265Gy0KKMKoVQAoFgALAAdAB2GKVeqlxzxpHSWgWIVE7rflFgqhTcXkYg2B3stiTY/fiylSdUMNCqrV2UW5nlYhnMdzGjQpBSGZWdUfWIwxs+lmUMqlSTpOoAgWt0x3EYGrRBqgXjb0t3qrDfEaFcimD528lYqWihXM3tOvPWNYxIRvrCyiWQjcI4jjUFj4RzNW9xfBc95w4+X5ZJjlaBzEnTW0LXDW59bq7/BnJWignqWLMKmQMjNfU6KDaQ3JYBmLMASTp03JvfGuycokRySjtVouJKKMCEYELNPi/UVAemjSpakgcPeUMyoZRpKJK6kMilQ+4PXsbbV1XuY2Wie7XwU2AEwSqfmNTNU00tE1RVCcIHFPMyTJKAWe0UmjmPsmpX1X3A3scJjE1GkOMFmk6Eaa+dwrTSabCx60VTrOfFOzVaGNnCFw6kc0pbe4BBuwV27agCcPYI0CQ4EEN013+3PZKYwVSwsAMu3t9SNeSM5zZyFABS4DWIIJB3VhqAupHfv7g76mJxpeBkPXXULLwfw1tNxzju6B1/nXSw8E5hVZW/wA7NFenmiIs00aFvEHQqGOpm8xC26OemMj9Wyo/IDJHIn1WyKGRsgQFrh4qWpyeeupSyEQTMuoDUjor9Rupswv3B2xaorMf6Z5j/tsn9lT/APJxpfo2c1T2hR/TPMv9tk/sqf8A5OD9IzmjtCoCqh+ZmZqmR2kc31AIgY27hEC67d7XYD2wniab6Wn7Upia1Wn/AMjAOdr/AMeyc0+SKilUlmQN5gkmm9vWw3Ht0wi6HGSAUmPitcaR6/dNxwrB6v8AmP8A24n2hXP6nW4DrxXv9F4fWT/iH+GDOUf1StwHXij+i8PrJ/xD/DBnKP6pW4DrxR/ReH1k/wCIf4YM5R/VK3AdeK9ThiEMGDSBh0IYAj7ja4wF5Igo/qlbl14pWqyFJWDSSTOwFtTPc2F7XJFz174i2GiGiF0/Fa51j1+64yaskpZC1HM8Y06NZWJyRcEhS8baVuN7eYgHsDjRw9B1RsvNtlo0HVMuZ4AJ4fXqymv6Z5l/tsn9lT/8nDH6RnNXdoUtQ8ZZgZog1Y7KZEUgxQWILqCNogeh7YhUwrGtJEroeSVpfHPGsOWpGZFZ3lJCIpA6W1MSxAVRdRffzDbrZBWrDOL0rJJZcxdAsU0nhZJEkUCwVN1JuNICgkDe42vY10sY0vyMMHhBHv16rtTDAiXCR110E2pM3vCda6wLBzZioDXADEA7mxte1/UkHGxTxw7PK+/n11rMrEq/DSauanIjhGvK4jqwEJOioKuo5vy8byiQLE0qhvKLeAsQOwj1W3sm/U3w67qFJwDnCBJA7/tfxW7S7R7ZgzodPoT/AArlmOZSyD5eKvqG5ShZZ2lWnp4rqNxylRmIGyx3Iv16YWbiK0BzxAOjRdx/HEq402aDz2Wi/CuqnkoLzu8qiV1glkFnliFtLtck7nVYncgDr1w+0ktBcIKXMTZXDElxGBCzz42Uh+RiqlsWpZ0cIy6lfUQlivfdlP3XHe+IvaHNLTuutMGVUqhVrB8syQUtdHqMfJmXUjMp1ggAbMNmCFyOva+MRs0f+QEuYYmRre3ltMcE8fn+XQqJWq/0jFPBXWjmhD2ktYrKFbwjcjTohcsOhIJFrA4vLP0zmvo3Doty/kiP5VebtAQ/UdfROXpDV0y5lmUq8nkyIkQQDlg+CMJ9pr3IB6EqbjFlfFvNbsaQuCL+p8PyospAMzu0S2VVaySmvzKSKFLEQQSICVUXtoDi/vdFJbbcDw4XqtLW9jhwSdyPrH1NvVWtMnPUtwCueU5e8PDlWJAQzw1UviUKxD81lLKAArFSpK7WvawtbGuwQwA8EmTLlmGN9KLzAheOgIsf8/4H3xxzQ4QUJ7QVZPgc+LsftD/3DuPxHoMTEYc0ncljYvC9mczf2+344dS+wukkYEIwIRgQjAhRdbVayUXyjZj6+qj29T+Hrh7C4bP87tFq4PCxFR/gPr9vNI41loowIS9B+mh/ro/7xMVVv7ZUm6hah8TKUCeiq5NqeFpEnbQHsJAmnUCDZCygFrXFxuOo8/i2OfRIYJKcokB11nddKlM7lXSfLKggScpAVia4s9kBQG4FwNOq3luBdFgNUCQW1W6Tvyvf7cYV5hp4tK9zjKZqWIQJOnyWYVQQoEUiPVKrRSI3c8pQPQW77EXYfG52uBF2tm+5Av6qFSjBB2JXs9VP8yuWZfaKPe0lifo2WFmcm9y4cSqxP2tOx6UNZT7M4mvc8OdxHdER5qZLs3Zs60SuY5lFBTSQUdPTS8iNi7SSLJIoJAkcqBZje17MbbC1hbEadN1SoH1nOGY2gEDkJ9reK65wa3KwCy1f4dZV8tldLFqLHlhyT6yEuwHsCxA9gMbSSVjwIRgQq/x7UU6ZfN81HzYmAXld3YkaFB7HVY6vq2v2x1oJMDVRc4NBJ0C+fcu4haKsWqqIueApVFZySgJBUq5BJZRcAtubncHC1fBzSyM+Wb29lbSxALpN4UpXxK1VUSK8j/M5dJPGHWzAtGth4RpbwKyXG/UG53KrCRTa0gDK8AxyJ8dTPtyvI+YniJXURjqVSOQypRUaDZAfpJmvqVW9dR0IBdrdPNfHDmpElsF7z5Du9T+EWdY6D3SnFmaVCK9JJHVCWZFuKhoW0o1/IY1BN7FLsbixHUbW4fAHtAYFuE375MKuriWtYZPmrzkPEMlVkFfHP+mp6aWNj01KYWKMfe11PupPfGjUpljsrktSqNqtDm6LOnQo2huvY/aHr9/qP8caGGxAqi+qToVm1mZh4hGGVcjAheOt/wCII6g9iPfEXsDxlcggEQU/oKzV4W2cC/sw+0P5jt9xGMSvQNJ0bLExWFNIyP2nqCnmKEojAhGBCja+qJJjQ27Ow/8ASPf1Pb7+jeFw3aHM7RaWDws/8j9Nh9e737tWyqALDYDoMbIELUXuBCMCEtlqF54iNlWaO59TzE8I/me3Tr0RxWIA/wCNviqnV2se1m5I8OtupuvxuzyVgMvhuAVWaYjqRqPLUHt4kLE/qqO5wtTouqTlEwmatdlKM5iVWaPOWrIJXljrOQoRarkmNYkBsGa2jmkWu7KL2BN9sY/6J9MzTiRpMz3axylP9s1wvN/JRWYqViOXs7uFkSWjmI03VmXWVIJDBUZmBBI8/SygSpkF3bgASCHD2nvP05rjrDJ5KQoa+KmqcxrfpCqVBhWJbAMWdmN3YGylgzaF9rgggYqfTdVp0qNriZ8OHdaT4KTXBrnO5qByrNgKhy9OTSSPqlpYnKjTfYC1tVuyGwbpYDpqU8KSGkjMRudevVJvxDWzeAV9N0E6SRI8RBjZFZCOhUgFSPa1sSXUvgQqSPiTB8w0QgqSiyPFzlQFS0QvJYBtbAC/lBJsbDY4rdWY0wT0VIMcRITbjLMafMKF/k5453gZZykbBmKrcN4RufAWt6kAYZoPDKgcdktiaRqUXMGpCyqvpFZVkjA9bjpY9G9NjZr+l8bdai0gPaOuPhqvOYbEVGuNN589Z4eOkcYU3Ry0xjIicxpFSazqYmSmYnl1SC9z4ls6X21G4sNh4/G0iyo2BckAjiRpP15L2VCoHtJm2xU/l9VT5bl0NdUxjmsv/QqUbiJSLra/1ypDSStv4iB1szVKiGSTdx1PH8cAqnPLrbLPYautraiLTzp6tlbYkFdJbfrYRpe3cAGw640G1OxDXNkO9Cs99L9QXMeQWTaNRbrbQrVaPhV6HJsxaeQPPNTytJp8q6YnCot9yBc7nrfFFSo6o7M7VNUKTKTQxmgVHq6cOuk/eCOoPqP8+2FmOLTIXl6NV1Jwc1RNiCVbzD06Eeo/w7fkTt0K4qtndb1Kq2q3M3+F7i9WIwIXLre29iDcEdQfX/PXEKlNtRuVy45ocCDoVJUNXrFjs46j+Y9j+7pjDrUnUnQVh4nDmi7kdE6xUlkwr6w35aHxfWb7PsP1j+7r6Xaw2HNUydE/hMLn+d+nv+P4TNFAFh0xsgACAtde46hGBC9hiMjaRsB5m9PYfrfw6+mEsViezGVuvsl8TiBRbzOn3UzSoFaJQLASRgD/AH0xlDVZOHcXV2k6yrp8SuDaieX5yiKtKIxG8L7BwpYqVOwDjURYkAi24tu5RxD6Jli38RhaeIAFTbgsv4f4ony+YP8AT+Gc/MwsdIa4CsNHQPa1r9NKi9iMdqEOZnvM3J0664LlJrmPyWDYsBr17+BV14sgpjSwV1I2mjklBuBb5WUt4ZkBtoXmeGSPob3ABJJzq1CZe0Xi4/yHDv4HinmP/wCp/hQHEbU458R/TJUqYokYkIW0TVM7/a1azCmq/QBR5sT+FU5y1NTbyFo9PEqn4g+GObpr5nrwF1H5fRcuJF0apTpAUblnNrKPctb+OPTsYzD0czhce/8AK8tVq1MXiC1hsSY7v4WxZbntHl9PBRS1MbTwxRxmNDqdmCqLBFu1ydwOtj6b4885waJK9WBOia0PxOpmk0SxT06kOUeULpblvocDQ7bhvw269LxZUa/9p4etwulpGqpmZZZMs+ZikZVMVWk6RsGYqxjEjOmnfxlrWsQVDLbfGfi3UxWaHixBE9+xnhryMFMUQ4sOVNOFHUqJKNTHXRMhMEp0n9NIZLmwJiKTOp2JUBbgkKTB9V9CqHPMsvcdwt3/AChdDQ9pA14eP5TOsqllM80EBhePU9RSk3CWcq80RAGqLWCHFhpO/lJI9Fg8fkbGo25TdYeO+GtquzaHfn+VUmqw7Hwgiw1DcKQGUhGsblGYKCvbYi1jjlRzazrjTfht5GYjabbqdJjqDZB8OPHxAEzvEHaN24woaSuyyCqqH+WCxrNG5AYpzFXwFPr3uo0jckC1jhZrspkJx7A8ZSsqnEyGCSlYSFpNMFRTXXxBblSj2KPp0kxPs6tsT2cqYplWmGubfl15hZ9HA1KFUuY4kEaH2PrB25rXKrOfnOHZqmwBkopSwHQNy3DAe2oHCK0xqs4OF144JvV0wdbdCN1Pof5j1GJ03uY7M1X0KzqTswUWCblWFmHUfwI9QfX+YONujWbVbIW9Te2o0ObovcXKSMCFywNwVNmHQ/4+oPcYqq0m1G5SovY17S12icvmRK2UaZPrdwvuPtX7fv6EYy2YR5qZToN1ms+HkVPm/b79bpuiACw/z6k+pxrtaGiAtRe4khGBCEjLtoXb7TfZH/uPYfifdXE4gUhA1VNeu2i2TrsOtlLwQhFCqLAf5/E++MYkkyVgve57i52qVh/SR/1sf94mBuqtwv8AeZ3haV8TM6lp6REp9XPqJRBGUF2FwzMRfYHSpAJ2BYE7A4YbE30XpnTHy6rHcrijkhiaoljpYZbkPIjyvJudTKgBOkHYzSEC99jh12MaKYYxo8evX0Wcz4e41jUe8+FvPly24rTuLqSCh4feCFRLE4EasxuCZnH0rEWvu2sWsL2AsLWTb8zu9aLjlaSNli9LmJEpNizEjzXZiTYAm27ORb16gKPVyhVbRMNbAG31tv0OefiMO6u2XOmdx7X2nblLjpF3yiqkp6rlx0/OzAKbB20xUmqNmAJsdcxXrbYatAbz3Vx/xAH5nmANkxgPh4oiG3J1KZ5yVhlSGl1y1uoEuoLcomLQzS6VJaQs8j+gL3b0OJSLqjTUq2YZ13vNuVgPCBy1nQ05W6/hWbhjh8PmoiqQkoioFARLiOM8wCwBJN2C3uTc2a/azOAe17HOaNSddSqq4IIB4KZ+LHDpkg+bp43+YjKhzCSHeG/jS3R9jqAYN0O25BcewOEEeaqa6CsoloKYAS0TVDSL4lMbAzI3TxwCFQqjcHS1rfaGEhUqzlrARz0Pc6Tfw8lflbqz8+UJ1RcWVTVEleiojx06Uk7EbIZJD9IEP6w6HYHY3GLsNSp0HNozZxJHdb2Cprvc5peBJA08/dVusqIUjMCKdF7Ofrbd79OvbYbW2vjXq1aTW9k0W3O9utFl0KFd7xXe6+w2v1rr5KclzeoLpUTK07RvG8didCCMKthHeyXUNewO5DAixDJ4nAVnNt+0iLdfjUXmzVDH0C7KTDhsfodPryV3+EsoldIpUj0GCGWDQysQ1MFjdpLeVzzEsDuALHcHCtAgF7RMyT58E3UmAeXsr3xTRJDlFaka6V+XqGsOgLrIzW9BqY7YYUBqspOF144LzAuptW0gcAjZh5W/iD6g9x+PUYspVXU3ZgmMPiHUXTtuOt1GqeoIsw2I9P8AEehxuUqrajcwW41weA5ui9xYpIwIRgQjAhGBC8ALNoXzdSeyj1P8h3/AkL4jECk3mq61VtJuZ389bqXp4Ai6V/M9Se5PvjEc4uMlYFSo6o7M5KY4oLqH9JH/AFsf94mOt1V+F/vM7wtwqKJHeN3UM0ZJQnsWUqSPfSSPxOL16hYlxjmJpahlihjMMPKpYAZAZPoEe90N2ZPpWB+4H62E61IVqmQEyBwO/wBbK5j+zbmOiqVRUSpStCObHSsiI0TsWJKSBwygmyMWAudupAXYX0W4WqxpfW09fx4370gcbSe/JRufT8+HmFzlmbqHjmGmOaDxo5FwNN7BgfMttvUdiDvhvPSrth4gga93ulOyr4Z80zmaTcd+44H0UnU8QVkclQhRknrWSoPKGt40YNdVAsdenSOxFjuCQRgvp0q7hVOjZF7CfstwOcwZRukf9HUsaXQTmq/1USOJJix6F4/l/ot99jq22vga+tUdlgZdzBA8Pmv7IhjRO/r42W68C8PCjpEDLaokRGqXLFmeTT4tTEktYkgdhvbrh0AAQFQSTqpuunKRO4XUVRmC+tgTb8cdXFgFDMWnjzIz0pkqCGkMlNeOJ9PkUqxdJQB30673BY4zcRUNTNTLTbgYJHGIgjzhM02hsOBHj1qkuMM7n50xamT9AyySRlissUotE527PYqeoIK4jhaFPIIcdbA6gjUeWvmu1Huk2XWfcEvTciRLVEMqhopYwSTZA1mABv4bkMoa4Xotsbba1JsGraN9vH7+yy6tKrfs7ztv4aeUjx0XFJXRkADw7XANtx6qRsw+78bY3qddhsLdbbHw8V5ithqrSXG/35jUeI7pTCfP5KOqWopSFkGzejjqVkH1lP5jqCNjjL+IFhdYX666vufCm1AyHEx1p19Y3biKtE+SVEwBUS0MkgU9RqhY2PuL4zlrDVZWcLrxwTerq0iXVIwUe/8AL1x0AnRW06T6hhglMv6QU5tpk1k9FUEsfYC3XHSxw1TDcBXcYy+y7kCzrrjNnU6bMCp26o4O4/l19QbKNV1J0jT3U2OqYSpkqCx6kJoj37EEbEHqD6HG2x4e3M1a4IIkaLrE0LlpAOpA+844XAaldhdY6uLzckKu7H8gPU+3/wAYpr1xSbJ1UKlRtNuZylaSmEa2G5O5J6k+p/ztjDe8vdmcsGtWdVdmclsRVSMCF1D+kj/rY/7xMdbqr8L/AHmd4WqfETP3oculqIwDINKJfoC7BQx9QL3t3sB3xevULCskreYXlkbVK5u8jG7Mfc+m2w6dha2Nn4e5gbzXn/izKhcNSOGyc1lSrjlqpkJOkaRcat9hYEs36qhj7YuxOIpBhzGw32Hj9BJSuEwtbOCLHhufDhzJA5oPCTRZdJXy6EijkULE+zTFZgrq3XStg4Frk2v4R1w6j2uZlpaHf269l6Wkx4dmqa8Ouu/VSvC2e1OqoLxQwszBp6icP5pSohjKixtpZQFvZQLm198PE4enDcpJGzRG2pn8XK0qb3XkRzPoveE5jR1lPUo8BeqlSnMMdPy1Mbst3h3DBAbHUyqGsOu13qFUl5p5TA3Jk9x58gbKioy2aVvWG1SjAhfPS09JSy1WUuvNUSDTMqNqIAVhG4jIdih6FdQuCdO2EMVTqB4qsdptbzE279O9MUnNIykJP5qeFqamnCvSPJyVlRtQaNg8fKZwFuE1lrMFIKdPDcVZKbw+oyzwJg2uIMxfWNjvzU5cIadErVz1uXU0UAYTos/0GoWaKVWdbAHflypzQAfXa31rmV6eKa5jrCJ8PxaVAsdTII6/lRnFpipnSkWFRyVQSyh/FIdO5IGyyfWB81rX22xd8OrVC01Hklrjpw7jxHJL4ui1xAbZ4GvHkeIO8+654RyKKWpaWtfTSwSaH2JMr7lYkVQSbgFmCgkL6XuG60tcQ46W8lCiQ6m1zRqAfMLd+KKqOXJ6uSFleNqSYqym4I5b9LfliAVg1WL53UGNRJ4jGpJkCMFYixCgEg28Wm/e3TC8EiBrzXnfhzaLquWqJ4KUyjIYIgjvqM6ptJHMJJme12McT3AAF7baz9nGZWxNR5IH7Z0IgRzI9dua9dTpMYLCO76BTQr45EjpEnkeSoheWKpJCybNutwFKuBcb28pBHUYX7NzSapaAGkAt2+tugrcwIyg67qstCsyRzibTPJJHTCRWEkUkpEjBHFr6VGmMSKT1BtYXw8yo6k4sj5QCY0IFrj3gpLEYaliGjPrpPNRktLOmuR0SUA2keCVZeWR2ZV8Sgfusb7418J8QothhBE8ZE+aXbg+zZlZoEjHWxkXDqR+0Ma4qsO4VWUpLLqtIGYtT0tWrG5EluYPZWNwB+GMfF4N1Q5qdQjuP038/BNUqoaILVJVEuWPZk+co27xqmtPwB1W/Aj7sJ0/6jR+Wzh4j7K13YOvok1GXi5+ZzIkix0Iq3te31Pc/njrnY95ksb4yq3UsK791/L6ryOWiO6vnCD7R0Ou3qBfED+rGoYfMKp1PAn5SAP/AG/ynuXwNNf5OrjqWF/oJkMEth10nox97W98QdiDT/vMLRxFwqanwihVH/EYPXH8JSlqg5ZSrJIhs8bizKfceh7EbHDAggEGQVgYnC1MO7K9Oof0kf8AWx/3iY63Vcwv95neFr3F01KKV0rWAhlGgixLMbE+AKCxYW1DSCRpv2xcSBcr1AEr5wzPKflahkEnNgKc6ORDtLGb6SCOhv4G9CD7HF9E3PAAny+6oxH7RGpIA8fsJKmOH6vVSyyxwxpU0YWoWXVfUo1BlCHypo1Cy7XsTY74zMYXurNFRxLX2jQDhG2v11TmGYxjDkFxcnUnvUnSwzVcVJLUvpo6aLmrDe91iC2klPdpbSm57KQPMcQxGKAmkwXsPPh3W81ZTpf9nd6j6F6msgjNWFWmLF2PiD1EgBFwqAyS6UAWy6RZAdW20HilQeeyu70aPGwk8eOi63M8fNp7qx8Finrs6iaMcr5OIsNvHORaO7NqaypdbAlms332YwlJ9NhzmZv3e3jZV1nhxsFteG1SjAhZn8TOD6ZS+Y81YZNg6tEJkmJsqry7gl22XY2PcdTiLmZxlv4arodlv7qvRyPXZYxnaN0kGkCCnk1RyKAQTd7yBSLEIpJ7G2MMgYfEDICCOJEEeVp5lPXqU7+gVRVpWymomd3dmqo0DlixGgM2q53Hiew6bkeuHyGjEtY0R8p9f4VAnsyTxXVFkhrHiKhlgeTQ8tuhCNJIFvuxsrXY7aiNmO+H/iGNoUxlpi4AtoNh7nrVZ+Aw1ac1U6k8ydb+X8jRWLM8vFCC9C7s7KIoo3bVaWcxHWvuYkNz+qO17YzKzsRDa+gJJPITr4wtQsFO7O5XGlkP+iM3jYWeMVAYbfWgVgwt9sNrPu5xoYIg0WkdX+mipq/3CqRUxhlZSAwIIse+OheMpuLXAgwovK5aVY4ZpKlTUGwbWzGSP1QC1tiG0lyoXXcsdIGFaoqkuY1ny8og8/vEzEAXXt2hgAdN1bzDFyDKirGIhtOSGvI61Ak3FgyI07MNPnYsFHS+fmdnym87chljxOXwGqvgRI61+67g4cHy8eq9PDTq8kS2BKsVssj+siqC/wC1KRuE347EnOY+YugH7DkdO4c0Cn8vABRWRZEIFU2KSQwlDpOltVufKWYeZUvDEOoBLg3wxXrmoTuCfCNB4m58lBjMvh/P2TzP8lYzsxjoyrVCxapKVWcK0asW1Ai51koAfbfFdCuAyJdME2cQNftdSewzoNeCi8jpF+k+YpaKQJUx09kpkDMslrSKw7WZXGx2DdOourPNsj3CWk3cdtj5Ed6gwcQNY0QuVUJcKYHXVOIPoqmTReRA8LgX2jdT96nYBsTGJxTW2ftNxwMEd49eSiadMm462SKZRRsI/wDrlPqnamciUOI5RayvqBOlr7MPxtiwY3FsJhwNs24kcu7gudlSO0bKOlV6WUXbmRSEhJFFhJp2II+pMtrFT1t91tCnWGLbezxqOPWxWXjsCHi3gfoereacZjRJMnMU6XA1JKpsQRuDcb/4exxXpY+SxsNiKuHqZedx1un2YVBnosvr3AE7SGnka1jIt5Rc290D+12thDDjs8RUot/br3afeF6T4kwVMIXO1H069UrD+kj/AK2P+8TDzdV5bC/3md4Vy+Jkk3zCGmBaWGmeXbt9NTsFG9zzFikQgfd33pxhp/K2obE/QifCZXrqOa5aqjDw/T1qNJLPJeRY5YgpAWL5hittPctMrFu3TuCcJuxdahDGiwkd+W/tEK/smP8AmPI+apmYUb00OmZCjuh0EHwsA2h7MPbqD1DLe4IA3aWJoVqLgLkRr4X74/m1smph67MQ10/LefI2PET/AAJJMnnNFJroItckaT0cMUipqLHl6g40KDrNjtsRvfpc4y6L2xUdAJa4kTG+lzpzWk8GWjiArRxbmLQxwoGgjglARYmpGkdY1te9pCjhRZtO23QXwngqIrVDOYkbg790AqyvU7Nu0c+oV7+HvBlPRoZ4pOfJOoJnsACpswEYFwqHY9STtcmwttgQISZMq446uIwIVK+LGUTT0SPAutqeUTmPu6hXVgvq1muB3ttvYYspVDTeHjZVVqQq03UyYkLDMuz+SGNo10z0rnUYpLnTve4IOqJv1htfcXOF8RhGVHdo3XiNf/UOp4q2jXc1oY/Xhse49EbhTtLMkVFWzRGSSJ9E0BfzJM5kiYOb2Z1LK4J62Ruu+M9wL61NjoBEgxoQINuR08wmxZriOipaoziLLnFGUZxHEI0VACxkCoyva487SygnqStrHFDaL8SO1mJM34Xt4ABTzin8vXRlJZdQvQU5q5zHJWLCEQSOoWBEWwBsdTyEbWW5PluLkntSo3EP7JkhkzbUkn0Hf38lxrTTGY6+yvsWTNT5BVmUs1RPSyz1BfrzGg8S7bAKAFAHQLjYYxrAGtFglJJdJVDOKV40JrWpGFJkVSPdQbnsB6nEmgkwFfRNUuDaZMqFy6UUlTFU8vVGjlmisGChgAWS/RxYHULdALgYYxmBc6gQDfr04+a9PhqhYQHGYWt1OfQtDG0RWYznTCo31HqSQegQAs1+mkjrYY8i3DvDiHWy69c9lsGoIEXlNs1WJjHHGo5kzuoYDxBQWaVwey6+/QllH1hidMuEucbAD8DyXHRYDdPMwgZ51j25ToW3tdJIniaJkF7nqSe30a9LnVWxwawu3B9CDM9b+XXCTGyZZTkAEVjsQVVLX25Es3Ja231Co9wLHbFlXEHNbrMBPr63UW07dbKNyvhZgAjH9FpjLW83JKyUso32Kq3LYd9x0AxdUxYNxvJ/91nDx1Ci2l6fTRL54IoZpOdDIYZ7FykZkRyAApIXxxSqQLMNiAPrC4jRzPaMjhLdJMH1sQeH01Hw0mRYp5DRU01LOqwySJIzSNFIjxszkC5XWFKksL6htqJN8Vl9VlRpLgCLSINvCf4U8rS02WdxS5SV/TV6o25gI/MXCk/+bGyf106NJ49H6LONHCl+ci6eS1pqWhKxcikgX/o8R3Yki2ttz9XYDfqTc3xKhQ7KS4y52p+yy/inxBrm9jT6/Kdw/pI/62P+8TF7dVj4X+8zvCv3xOpXiRMxgNpYCI3B8jxO6huZYXAUnVqHl8R3wYiiyqwtcPLXwXrKby10hULNcuaGQV1MtozLHLV06Mrn6NidaFTZk8TNbbcgkDcLmUqge3sahvBDXGRrsefXey5sfO3xCbVuZpVUs8tPt8o6VMKt9RUEaBTYnzCOU2ueq3xNlJ1Ko1r/APuC08yZPpI9VwuDmkja/XqkOKpYYp+cysY1hSGlgBIVwUDkubgmFeYqkDzHw9AcSwwe5mQayS48Lxb/AGMTy1XKhAM+AHWyg5M3qamoiMg1OPBT08a6QCw0hVX6q+7b7DsNtbCUWYQ5wL89SefLoBZ2Kc7Et7MaHU7AcuJ9t19E8GZU9Ll9PTyEF44wrEdL9wPUDpf2xxXFTWBCiOLc4NJQz1KrrMaFgp6E7AX9rm59r4ELP8i+KhCGSpVmQPHHJpjsyNJHquF66AwdLeImykE3thdtV3aZXRcEiOR+0FWFoyyFTvipksMc0VfSEGmq7sCmwD9Wt6ahdrdQQ/TphkWKrNxCrVNlRkBGrci5V1Kkjte3874ep4Q1IvfmIPp+VmVccKO1uRkev4Uqkk9PUCpbTO4TQDLcm1rbMCpVguwfc7nqcL4r4RFPI0wNbfm0clbhfi7ajpIv1wV6+E0lDV1Du0FPHUxL9FCsKgIobeRX+u9yAT4SvpvcpUaRpgguLu9aL35rgQtD43/7Lrf/AAs392+LlEarHp5QoLMbAdcLgTYLyDGF5DW6qHkkLtqba3lX7Puf1j+7oO5OzhcN2Yk6rew9BtFsDXc9bddxhtXpvlVPKKmRaRnQmEtLy49Z0khSABZh1B8BB7jcAYwvibaLCMw8zAn223snMOXGYVrarl0R6lhQKqxoE1rDIEB0pJdecCl7/LEAtf61iBh5GSYk73iRO4vlv/ntyTkmOo+/grPlQE8QjnbUTuA2mKQWvYpGlmh23W5LgdbG+E6nyOzMH1HiTY87RwVrfmEFVyDjeqRTB8qJJoTynleUKGZdtZXTfxCzWG3i64e/ptN5zh0NN4jjtrtoka/xNmH+Wpr4/ZMv6T5iZ4I3mhjEr6fo4rhe/V7m56D+eLX4HDsplwBMcT9oVWF+JHEvLW2jrmrBSZnUyxsscyP6lAizAWN9Iu6ub7bqlt7ajsUXUqTCC5sd8x9CPM+C0Q5xGv3XWT5vKNAOkhmIBd3BIF72LK0k7Xv5VjAsRZQBflWiwyeHCPpYeZ8UNeeurqncQUBpq2WK1kkYzRe4Y3dR7q99vQjHqPg2KFWgGk3HXXis7F08r54pvTVPKO/6M9f1T6/s+vp19cMYvC/92eKycXhe1GZv7vf8qZh88f8AWx/3iYzW6rMwv95neFu7KCCCLg7EHvi9eoWE8X5hSUOYSR0UFPI2oMy8vRyJAqC0cikbEC5QWsxbxblQvWwhrmA4jaNvWym2sKYkhVhKGZxMwZY1nILxpdEaxJAtuQoJJtfv92NWj8KlrSbxpPXqsiv8YaxxaBrrCjK2jMdyXJI2OhelugLE3A/P7scqUOyFjpwH1/lW0cT28W1/yPsNPbvWg/C6lpqCkbNqw2Lkx04tdrC4Yqv2mIYX7KpNwGOE1oJ9nvxaliKyJH4WjSZYiLgxM7DxsPK+gA3GwMirZrFiuyo9zzplBI5yB15KZaA3mthVrgH1wwq1QvjchOUk3sizRGRb21rqtpHvqKt/u4DyXQsyqc0gikFXTRGWm5UaSKwB5Use0TOoOxC7DopNtJ2AxltpVHt7KoYdJI5g6x9d+KaLmg5mi31UvmFLJNRNQWjKyVcrUlvC0bcydow1zYpKolRW8OkkeYHa/C4gOinuAL+AnylV1acfNzVZyWYxs1PKNEibFG8LA+hVrG9vvHocemwFYRkJC8x8Uw7p7QA9d23ULvP5E0hSyg+hO/4L9bFuNczLBN+tt1T8MZUDswaSPTz2Tr4NzBc6iF/Okij38Jb/APX92MI6r0w0W58b/wDZlb/4Wb+7fHF0arBp5jI2o7KPKp/9R9/Qdvvw/hcNkGZ2vsszC4YUW3/d1ZeYdTK4nmCKWY2AxFzg0SV0CVMcNcNzuvNeO3PKuoaNXCKt9DNqZCCSb+Bg4AG3iOnyWPxzH1CQdOceG/qI18dKjRIaprjLM1jpTQiRJKiW0RW5cqh8zNquwstyNRLXN7nrhPBUXPqirENF+F+uFlLFVm0aLp2UPw3mrUsyU08p+XdrxysTsdrpJYgG9rAtsL9CNlaxmGD2mowX4fb6x76pfDseK7YdYjry9lJcdUBgq46pfJUFYZR6OAeW49bqCp+4Yr+G1szDSO1x3brnxnCh9PtBqFWc8lPMgEQLzrMskcai5bSb726C4G/sfe2icuR2YwIIJ71kfCGv7QuAt9ZWnVtS1JRzTOxflozKrEn9lSSSSSbAm59sebY0VqrWi0r15ORpKyzLszqoGMmszCRuZNGWKFmJBOl1sUuQNhsQLEHHra/wlr2DLqB3+9j781lsxJButCpZ6PN6ezKQYzup8MkTdiCD0Pr0NiD0IHmXNxGBqSD9j15rRBZXaqRneUmjqjBrd0ZBJG0liTuQwuAAbG35jHqfhOOdiWHPqOuvFZuJoim6y5yqYpLEnVDLGF/VPMTb9n+H3dLcThoOdum6zX4YOqtqN1kTz59/v36/RuFlor5OzuQNmFUxOzVMxva/WV+3fE2RN1GpOWwVkyqVTGArA262NwPxx6HDOaWQ0/VeSxrHiqS4ETxEKPqKSWunFPTKHa+5vcKO7ORcIg6kmx2sASRfMx1YPOUHRbXwzDuptzOBv4e/XNWfMMzIpaaRVjNLTUswhRxck6I443m3G8oe4QWsH6knbz1Wr2zuxEi7bjxJjuhbrGZRnPA9eKgK6ogWmqnqI3SWo0fLQAi6RxppiYjqi/fbVpGkEXxxjahewMMhs5jxJN+/6brpLcpnU6DuW+cGRMuXUiuwdhTx3YG4PgXcHuPfvjRSyR454d+foZaYNpZrMjHoGUgrf2JFj7E4ELH6LPKdI3pZI0pqqMPAxlTmIeqsmsMulbi/j8Pe7HfGTVwtYPzSXNmbWPfEH0v3JxlVhbGhUGlfPoFFKWHLjBhkQMGIidJFaM7FtMayhWFr+H0uWMjA7t2bm/iCL8LxKrkxkPUdFXGWrpKpGoMxqqd5RSq8NW7oGSTcMnM2uCdDhW3IY3vYEXYeo6o0lwi5ieHVlXUaGkQVXOE+F5KvRGkxjZ4S6rIvNjJURFlN90BEo7EgpJ1FsX0cZUlzJsNjcb7Hu22hL1cHSdD8sHiLHzEKHy2oakr430COenmN0U3VyjMkiC/lJs6jsfbbDMNqWAyk+R+x9O5VZn0pJOZo1/yH3HHcc19FZ6wqcsnMJ1Calflkd9cbaf4jC5TKwVWuAR0O+NxLJOrn0IzHsP8A4/fiFR+RpcugSYUlw9T5ZpSWtqxJLs/K8QjQ9dJAXxW6G+x9PXyuLxONquLWNt1pw9+a0aVOi0STdWXiTjiJ4RFQzq08rBAVB8Cm5Z9wNwBt7kemEML8Pf2k1mwB68lZi8W2lSLxsq/RUSRiyjcm7Md2YnqWJ3JvjZJXia2IqVjmeU14bqqKWRp66pC6JPoYLkKNNiHaw3N+1+xv1sFsWcRGSi3UXP0C9VgMJRosBOvXUKwcaZ7Q1kMcS1saWmV2bxXCgMCV8Pm32wjg6Feg8uLCbFP1iyo3LKWyDM8mpCWhnTWws0jF2Y/iRtfYkCw2HpiNenja1ntMcLQu0+yZ+1Ruf5sa+QhXb5NCNKjbnMpuWa+5QHYDva+HcHhRQbmcPmPp1usT4r8TLT2VPx649d1czmMxaVVgiSOFDH/V3O/uQBci2+xHpjYZi3imW6kaKjAV+3+V2o6n7q68O5hk9HvFUKXIs0jFyzdOu1huL2AAx5rENxlc/O23Cy9DTdRZoVC8XZ5HWVKckhooAbSAeZnA1Ad9IAH3n7hja+B4J1MGo/XglMZWDoATPLUJqIFHUzxAfjIgxu1zFMpNuq3LjHOvlKKWYW120xg93bZfwB3PoAT2xlNaXGArXvDGlxXzpwtkjVVSlPThXdr6ppd1UKLswXv2te5JPYXIuzNZ+0TzOngPqVRkfVPzuLf9Rr4n6DzKk8z4eValYZqq8fzCwvK7CJVVS4kYLuqktHMASbDQvUt4VX4mpUqZHEwPLbw3G2/K99PDUqTczGgH189fVWDiDNYnhqaXLZo4YISkaR07qGqCyi7Fh45NUjJCLG27ltVwBRVrOZUaI+Xc9cBJV7GBzSd1W1zCSWXlIUSlgqFfU4JjPKWKKNWNwpuI9QUkatZ72xR2bWNzG7nCLa3JJ99Y2VkkmBoD7KZrJIc0lWho0DSyMXlqdJRBY+KTQSXdgLKNRHUC5FrRwmGqsdmeYGw1P262RVqNIgLdMtolghjhS+iJFjW/ooAH7hjSSyheMOLUoRGDG0skokZEUgXESF5Dc+gsABckkYi5waJPL1MLoErL87ahraxahddJVkBpYqiFmhbwjS7SIfotin0gItZSQDc4rc5lRsB2tuvspAFp0TvNMqNKAtVAaYM30dTFJzoVk30MxYB421EXdh4xcMxHRGphqzPmBzDcaGOHloNthKvbVYbaddfVQGQTqtDTJUQIKN0dJumpWMhKTj6xA2XUPKQ17aRfldpNZ5pu+cERw0uPxv4rrCAwAi3V05psiNHJFLR1MiOjLHUaCpBBWAvJHqDKdnSTQwNwDYgLjrMa4zmHGPWx8oniuGiLQe9QHF2U/LSNDKSZLa45f/uAsx1MT5X1X1XPv3xq4XGUcThtIcLLNqYetRxEgyw3PH88t9luPwtV/wDRUJe/iMjpf7DSyNH+BQgj2IxKq4OeSOJVlFpbTa07AeyzDi3h9qKpaO1oWJaBu2nro9inlt6aT3Nn8NVDm5TqFF7YMqGw0oJWhpuZZ2HgG6j7Xv8As+nr16WvlYrE5vkZos/GYrLNNmu/2+6lbYQWSjAhFsCJRbAiUWwIlGBC8dAQQQCDsQcC6CQZCh56cxmx3Q+Unt+qf5Hv9/XWwmJz/I7VbmGxIrCD+4evMfXqPMPJlXX4W5A01SKth9DCSEP25LFTb1VAWv8ArEW3UgIYqqD8gVrG7qQ+PCv8rA2/L1sGPoxXwn2uvMX72A74WpkCZ3B6+i5VaTljYjrwMHwVC4SoyRJVQSPElKDI0qKNbMI2vHGrAgDSbnUD5hsb3FOPxtOmG0aQlziLnTh5LmDwtZznVaxgCQAO+bninUPDUAUVGYTmSS7SVDFvCoRyHQW3dml8BHc69IvYnMqYyq9xbSGunEyNfAX8pWi2k0CXFcZrUvJ8tJKq0ymrLI66bwQiO3LJGyuVDPp3sdza4GOUmtbna35vl0vczr3TafyhxJgm1/IKdgyYzQc6KmSGmVSVnrJWiUJ6pFH4hGQBsWUOLFtRJJtp4SqbvdHdfzJ35xbayi6s3Ro66/KT4Qzeiy0v8vHUVdS7KkrmHkJGGk0qoVt0BfawBN13tpADhqsaJnoCfZU5HE6LWOG87SspxMgZRqZGVrXVkYqwuCQdxsR1FsWNIcAQokQYVU+L6osNLO+pFiqQWmQXaMMjjp0ZS+hWG9x2OK67XOplrRJ4Hry5qVMgOBKo9BEnzVJHzEkivpglU+CSPSwMJuT9JHqeMKTcpIerKAcl5d2b3RB3G4PHuMAzxHApsRmAnu65eyrfEZNOVoVeYUuhGaMuWWRwWBb1Cgi2kbXjBtexGrgavajNU47eEfdJ4prmiKevNL5LDIahKaJVkgkGvlSCORVPRmQSMLkGzEIwJFzfE/itGlR/5RIkCCJ8pE+sqj4bXfVaWPuQSD9DHXmpHiTKJcvmhkpYpXRW5kqLGzQ3sUNiSzIGjLKQ1wARubAYzMPWbiGubUIB0Bn5uPIGDdaNRhpkFo+yV4ozWmzNoWiIYQyRaiwK+CZirofucRAsNgH2JxHDUqmFDg7cHzFwfKbcl2o5tWI2j1WmfC7MGalkpZWLTUcrQMWtdkG8LfcUIAPfScalKoKjA8bpR7criFZc3yqGpiMU6B0PY7EHsVI3Vh2IsRi0Ei4UVnWZ/CdtV4agNH15cy2J9i69V9tN9tybnFr8Q9zcqpqUiWkNMHiuP6A13/df7aT/AJGFez5rO/pP+/p+Uf0Brv8Auv8AbSf8jB2fNH9J/wB/T8pObgavUE6IHsOiTNqPsA8ar+bDB2ai74U7/q7zEfdV+VGR2jdWSRfMjizC97H3BsbMLg2NicQIIWdVoPpGHheY4qktQ0cs78uCNpWHULay37sxIVfWxNzY2BtjoaSmaGFqVv2i3E6KeTgKuPamH3zPf8bQ2/jifZp4fCjF3+n5Xv8AQGu/7r/bSf8AIwdnzXf6T/v6fleP8PKxgVb5XSdj9LIf/wCODJG6634WWnMKl+78p9knwqVSDVTmUA/o4xoB9na5Zv8Ad0fyw2cTULYlabWAarRKaBY0VEVURQFVVAAAHQADYD2xQprNvixV8+RKFWARIZKuovewCKRDqta45njtf6gxRiKvZtEakgev2VlNuYqn5PxNFQ0PyoBapMassegktJMC5DbWsqtGLdTpI3xnVcK/EVu00bJvyFvUymW1RTZl3+684V4UeanM1RHI86XCJURnTpu7WRC6a3ZmY6pCAC3S25MTiwx+SmQGndp7tTBgCBouU6UiXa8+vdVqrLycw1PliJjjjUqEj3uwURWS42BI6nY9Nt7BYeiKLqhGsXvJ53v/ACsjGYir2zaTDxnTwHC9/JT/AAQWrJIzUPLIKaVFhaRyVAEc7hCvQlWVG1Hfyi4FhjI+I1SwFrTYg231H3IWnhmzdwuvMtqIlgDyVBigjYsJD4nmlFwOULnUIgT4xdTKzPvbFVRry+Gtlx22A5/+XDXLZWAgCSbe/wDHvda98M6YR5TSKE0Ax6rdzqJYM36zAhiOxJGNa+6TUpxJk61dM8JYqTZkcdVdSCjWOxswFwdiLjvjjmhwgroMGQsP4XQzQMz0DmGXzfLGPwSIW8QRrSROpvYXIsfCANjk4k5HgCp8w/ynQ7ToQe7vKbp3H7bHgo/MqSRoKmGpZjJTr8zTuyFGaNpHMxIIDC5YEg9GUDoN7qb2tex9PR3ykC8EAR7eSg4Egh21wo7JaA1NbTUhcoXYF5B1SymQ6OykKD4vX2FsbNd1uzN9J8dh9ePdZZmHYCTUFhJjwMSfoNu+60SszIU5KUua/Nsg3jkp3n6djNTpdT+1q/jjGrYHDG5+Xxj3stJleptdVmWuWrq0aOm+WqOW7VQkRmR41CkHlqFeRtWkgjSbqOthasUzRpEOdmbIywbz36C3f4KebO6wg7pReJ3hr3qaWsppJJUWOUclkRl2s6gylXkUdFLK2xABvi/DZqVPKWEC+8+dgQOcEKFQB7pkK2xz50qCZKyKc6riF4UWN0JBBDKFdfCfKd9judr0j4ozPlcIHt1xUv0piQU+ofiNUqryVlAY4kbTIYnLvGCFIdoyo1JZrllJIsdtjhtuLpOeGA66dcVUaLgJTOq+M8R3gp9Q/wDzzxw/kBzD+dsPMpZtwO8gJSpWDDGVx7gSnuXfFmJ7cymkA7tC6TAfgCrn8FJ9sWfpahEtg9xBVX62kDDpb/5Aj3sr1lOaRVMSzQOJI26EfvBB3UjuDYjvhbRNgyo3jDh1ayGwsJ0uYX9D3U+qNYBh9xG6gjhEhV1aTarCxyyWggaeSKJPDJKwQah5TYlyR3KqrkjvptioC8Lz1DDF9bs3ba+C2vJ8rjpoVhiWyr+bHuzHuxO5OLl6RrQ0QNFxnWdQUqB53CgmyixLMfRVFyxtvt0G52xJrS4w0SVx72sbmcYCoeZfF1EJ5dMev+unjiv72Gs/nY4v/SvH7iB3kJYY2m79gc7uaT9F5R/Gam2E8EiE94XSZfYbFXuTt5e4xS9mTcHuIKvp1M+xHeCPddZjx3mRcRwZeis66hzJdTRhm0o0qqAFubnSGJsrb7YR/XUYJm3vbbrgmuwfwTCtr83pkE8lfG4ALOjQR6NW2iNbBWIve7sygAXPey9P4k2o/K1vd9z9hKsdhi0SSqplma82aqeWrp2nq9KyR/LyTKRuFijKupYBTY6QwAUXY9TLFZnlrshgbyB4mQY5SfBFKBIkX8V1k2dmmaVEpuZXGaRaioZXeNfE1rctGfRt5AB0/KuphxWylz4pwIGh09+d11tQtmBLlZ6anirwYJM5dZm2EKRfK3PoFlXmyD1sdxfDNHB4dnzNE89fwqn1qhsVkJkbkMLaWjtdR0Nzp2HQHVtt1ufe+qH56Z2iPI28+Pf3zn5MlYE3zT3gi/iI04RwiLx/o9ueaNBM1HTAJMIUJaaVkvIuodNVyrEkBQNNxqXGB2gyds6M7tJ0ABt5bcdditbLfKNB6peoonlr6eI0vywnYRRs5iZ441UluVGmyFV+u5fSW2tc4nhGteMufNuYmCeZPsI5yo1SW3iFutFSpFEkUY0pGoRF9FUAAfgAMaaVS2BCqNdwFCZnnpppqSWQ6pOSwKOx+s0bqy39xbqfU4qq0KdUQ8Spse5n7Ss0+IjPTVUEUlZFVyDUGiaNILRupDrJLr0jWvQG29mtsL0DB06bTkkeZuNDHL2U+2c4iVHZPwS7SCXMI+VAqgG8qePsuoqxPSw2sWNrWxXiviQeAKJl0Rodt7ooYTs5zftknz28581Y4825TPHluWuRfSxa8UZNhe0Z+tawYsFI2DHoMZ5pZwHYir9T5+0TyTWaDFNv0VJzCmqqab5peXSaSRGEZtJP1kiRg2ob72HL32ONKm6lVb2Rl3Gde8m335Jdwc05tOtuoT4VUmYRxaRQNUszLJzERJTv4NNx4l07krc3J9MV5G4ZxnPltESRznxUpNQDSVzR0HyjMi1NaZgd4qGGTQD3uXsrj8MDqnbCS1scXkT6XCA3JaT4KXgz/N4N5aZ6iI9pIgHI9DyibH7wcUHD4Op+1waeRt6/dTFSs3USOuCY5fkdHVxyJSu9PWK7OkMvhZQQPov10uCQ3mUMLi2xuOKxGHeHvu3SR79/EaFVmjTqtLd+BUBVuTTtrjAnhbS9wA6npe43G/cY9H2zauFzgAkb78jxWCKDqOMySQ1223McFo/w54spKKOZKmcIzypa6sdV4k+k8INlJGkt0GkXxTjP7ngL8bapj4eD2PibcL6eCu6fEXLCxX52G47kkKdgdmI0t+B2NxhVPQoHK6jKIKtqpcziYs0jBGmiKqZWLNaw1bXIFz0OOReVS2ixtQ1BqVOf/UjK7sPnI/CLnzWPsDazH2W5x1XQst+J+fw1kxnpptaCmjW9mXSebIXXexUsNFxsSFW/bDVG1KoRyv46eKRxAmvSBuPmt4WPgoCGjeZ4aWmRVlcanIAGhe5YgbADr36DqRezH4pmGojY7xE8h3lUYHDOxFZz3kuEwJkjme5TFQlDRVEYpkkraqEEsqDUOYSPHIyht1sbIoNjubHfHnAa+IYTUIY13HhynjuTqt+GUyA0SQl583zeQ65I6iKHuKWFC/8A52L/AIjEG0cG2zSCf9iY9LKRfVNyCByUU2QmrlBgnmmmAvyq+KQMPXxkNH+G2L/1Aot+doA4sI9rFV9mXGxk815PxDLSQxpA9EkzFxI1NGjWWyaCzKCuu+vYX209+oMO2s8l4cRaMxPOY5aINQtAiJ5I4ZoauKX5iOGKrLEvGxkJVm+uyE2US+oks+xsDvgxD6L25HOLdjbynl3W4lFNrwZAlWqSqpqpmTMqJopChOtyzoFGxKvsYQNi2yhbgt5t0clWkAaFSRwFj4jflc8tFfLXH52qr1PClRSSNIsAlplZZBI88Sghd0DksBp12J2GoADa+2kz4hTqUTSmHO1gE+Wv89yUdhSKoqahsxpvv9P5Vq+GNHLWUxEWZCMq7NNGlOhk1MxJcuzMHDb2YD22tYSfgaL3ZnD3XRXeBAK0PIODIKaY1BaWeoI086dtTAfZUABUH7IGGGU2sblaICqc4uMlWTE1xGBCrHxJlqVyyc0hYS+EakvqVSy8xl0gtcJfddxuRuBgQsYybN4aA30mSSQk875h+WSOoZkjvJ66SpIvv1vjNrUKmIubDhAn1PrKaY9tP+VIS8YQyHU8683ciVhpWFPrmGK5bmEHSpJ5huxOhAAaBhHNEBtuG5PM6RudtBcqZqg79cup8EnB8QBE5flSqun6GKwVSovpF+gX6zMoJZiBcKgDTd8NLgASOZ364XgDmbcGIAKrtdJLXSmaXU0h2tq0Ko7Ko0sQB+/c98buD+HsbTDGA+30Kx8VjyxxLiI7p+oSNZlDIBp0BrggqSGBHcMxvt18Nu22Gq2CLWwAOu/XuA8Eth/iLXukk9chp3knvS9FxJXJN/1qUsiMQGJcGyk2Kv1Jt1IvjKPw6i4lhaNCbC9hPI9aLTOMc1oeDYkDzMTuFZ+HeLFlXVV5nNG178pYURfwdUYsP+E4yq+ELLUqQI4yT6SE+yrP7nJTiniajkRFVTVtq8LK+iWO2+pGCCQG+/Qg9zgwmExGcgfLyiQfCYXK1amGyfPSPFVTNpZJ5A76I5SumRmILyqD4GaNVNnC2BI62HS2N7DYKpRBbmAB2NyOMC5idJCyK+NpVIcGl0biw8zA04FR8HheNeYHUOBoKsLX26MvTfF7Ple1uaQCLX37wq6nzse7IWkg3BG19WnXqVPZREnjIUBW0OotsAyD+d/zxp4ZjPmgWMHzH8rFxtSoMsuMjMD4OP0hSHyyfYX/AIRhrsmf4jySXb1f8j5lRlZGgmLFFOlEAuNt2e+3qADhOq1gqlxAsB6k/QLQw7qhoBocbl3fYN+pCr9PFrVVMw2Fwml2A++y2v69cZdNhe0NL9NoJ+kLbqVBTc5wpm+plonukz3aKay2tkhSRQpk5hvO8Mg5jqB4YvLqiW+7EAsb9sL4nAVaru0kOjheDxI1J4CAFZQxtCm0Mgs77T3HT1VxyPimh+XRdYohuDFGw2NzuSqEk+7Wv6YwK2Er9oTGfmfyfZazKrMo2UPnPGEkUqJR5hJUBjpIkgjst7Ws+hSx9gLdd+xbw2AbVtVphumhPtJ91TWxBptLmumJVakzetkaWP5qZgWbV42Abc32GyqfTZd7Y0mYGnnhjRblw8/M+aTdiyGB7yRP18vTyXUOSFowbISBbY6T/wAS6lP5H7zjUZgi9k29j5iR6eKyqnxJtOpEnykeRgjz8E8yLO5ctk1IGZGP0kTNdT6EEKNLDpe2/Q9rZXxD4cyo2DII31+y08FjXE6gjy+pUw3Gyu7HVKkRI0zOmrkSWOl/CSLi+lgPOrC4B1a8v9A5rdASNhuOH1HA+EaHbgnq3XXN1FxrFCbxOi3uJIQxeHV3MTRgvEG8wKhkO9wrXxX+idU/cJ4HQxzmxjvB4SFLtg3T8KEr635hxV0nNgnFwh5zs8hFto/Azy3I02uAPrWGHaDKlGGG45DT1AHqqXlr7r6LytpDBEZgBKY1MgHQPpGoD21Xw6qE6wIRgQjAhNswy+KdOXNEkqE30yKHW46GxBGBCRo8lp4gBFTwxgdAkarb8hgQmvFnDcNfTNBKLd0cDxRt2Zf5juLjvgQvnieKShqmpqtdEinYgbOOzKdrqex+8GxBGH8LiIdDlm47ClzSWepT2rzSG1uYpJ20r4ifbSN/4Y0q2JpBt3DrrksXDYSuX2Ye/T1/lIV3D0iOhkmpqRh4gJplVx/uKHb8Cx/DHm6nxFj3ZqDXGNwPv9z3L1FHBPDC2sRfYn+B5Ad6ip0jEug/LOT/AKyOSQRn8LCx/ADDVGqyqfmYATxkegJCpq0qlJvy1HEDgGk+Zj6le1U0kLaDy0v9VAwH3kjxH8/wwxUfUouymByE+sXPn4JalTo4hucZjzdB8BNh5eKngiGnsQAPdbC/3D+ONOGGjBEeCxi6oMTIJJ5GbePsqokVp0C2PjW1jfuP874xA2KwDeI0716Rz5w7i61jrbZW3Lowl1v5URfyXG5QbklvANHkF5nFONQB3EuPmU7EosDfY9MX5xAKVNN0kRoo2vTU0oHXlof3yjClZuYvA4N//S0MM7I2mTxcP/oVWsqiVnGorb9Y/wAupxj4ZrXOvHivQYt7ms+UHw++is2csoiBAFx5TpNht6jdfw3xsYotbTBA68LjwuvPYEOdVLSddRP0Nj4iFDU5eYFmELKBuZLgqP2xv/HCFMvrAudlIHGbeIv7rVqinhyGtLgTplgg+Bt6Be5ZGjsdElNTW21yvJf/AHLqbfeQDvhKpiuy/tU78RJ8pIjylOtwpqD/AJXkjgYA8cuvnCkqXI2jhaUNDPHHu7wSCXSB9ZgNDgD31W9ABjmF+IUGuFN4LSdJH2j6qOMwdd4LqZB7j95HlCcpm0Oi4lVjboCL/lscehGIp5JDp915l2ErdpBbHt53C44U4fkzSq5cd1p1P00wXoPsgm/jPQDtuSLCxxa9bOYGi9JhsPkaC7X0X0Xl+XxwwrDEipGg0qoGwH8/cnrhZNprWcO0kv6Wlp5LdNcKN/EYEKQhhVFCooVQLBVFgB6ADoMCF3gQjAhGBCMCEYEIwIRgQuJYVbzKGt6i+BCwvjmvkleopamWNGE50QzOYYeUD9EwEYDTal8Wok2bawthWo+o2pocvIAn1VzWtLefNSEWbKaQSVFaXTyrDTgwhybhRrY83exN9SDT4j4d8ZJpHtcrGQeJvHgLehvbVNZvlknyt+VDSPRcuMRQRVVdOto4VUGOLUCQSpsAAPFd/pG6nSL6WQK+Y5nFrG6nc9aWsNp3r+SBAlx663UZmmQCCJErJWUqbaxDLp/ZEmghz72W9u/XGmz4n27cmTNGnzNB8RdZ5wBpVC9jonUEEjwuE3pc2DRiOOEs+l25kkjLGqoCWYBQGYWB8x62Frm2LK2LxBtnytsIb+6+kk/RQpfD8O05i3M47nTwGi4o+Eqo0UWYIrTK7suiINI66Q41va9vGOguQLH2E2PyvzFWVKeZhYOr3UKK91HXxBmuCOh0oo/EWO334tGIe0WN7+wH3VLsKxxMi1vck/RPpszIgWx9gPu0k/59xhp+JIpCOtEmzBg1zPefWE2p6mSR4wiu76gSkalmIVrgADc9Thb9QflPO/gZTX6RsOA3BjxEfRStdwlU0UdHPIUQ1D6RHJqRkOrYSAWOgixJHS9vQlUuLWkgkW218OacLQ+zgD36LzMM0ikAikjkp7MySXcyKCnmA8JfVewIOu1x9+JNxeILC17u0Go0a6/PSO8Jb9DRY/PSGQ+Y8tfIqSpeH5XijelUTJGRJy5IHRZgCDYO6gPf7JAB3IJtbC1f4k3L2DhkHEEEzxMafdX0cCRUNYnM7uIEcpn+FIrVZboSogQRnWBNTklHQkHxRm4aJxawKEK3lIBIK5xbiZLHmeDtQe/YjvuNRzemnGYeSdcVVoan0JXwywy2stSrDY+JQZItJA8LWLg7owLXFsQwzIqSaZBH+Mexn0Oh0Xah+WA6x4/hTfw2zGSWojgjcTU8cLc4FuckZBXlaJSuq58Q0EtYL2xqUHVHTn02tBStQNEQtVjQKLAAD0AthhVrrAhGBCMCEYEIwIRgQjAhGBCMCEYEIwITetoIplKSxpIpBBDqGFj1G+BCrWX/AA4yyDWRSxsG684mUKPbmEhfvG/qcCFneTLSPW1VfFNBTxQl4oERFWNVA0CR7WDa2JcKCCbjfsMv4hUeSKIZMx0PumsO0AZyU0XK6rMDIks08kUapo5iJFreTYS8tbEKiEyBWux8P2rGrtaWGALWgEzpJgDaTxNpFtVPK6pqbeSkMn4XD8yokVo4paWaBY2FjFGGQRHfcMyhpDfux7k4qq4siGNMkOBnibz5WAUm0tzpBCpfBXEVTQsksTNod11w9VlBsCAv27dGG4sAbg2x6Q0oZm6PXWoWV2oNXIP47+vYr6Gn4RoHdneipWdiWZmgQkkm5JJW5JO98Uq5IjgjLr3+RpvuMSlR9ykWHvYb2x2TELkCZTfN8upcvpqispqOnSWGF3UpEqk2UmxKgHTtv7Y4urBudJW11M9XK0olkRWZj4bFhdFHRAd10gD874MUDToF7eBvzj6fRQw9QPqFh2OnL8/Xum48Q8JuZ5iEMiVUjELY6Y5FQNE5K7qrnmxu22zjGFQxYyNvBaPMEwR3ixHctF9Iyea4o3noao071UkVLGY3QuiSII3LWjkPnjF1ZA4OnwjpteTwzEU84YC4zMSDI3Gx2MRKBmY7KTZO8jyuhhzgwTmCojrAzoJkVjHLqDAKxFirh2tbrpUb2F3sDWfUpw5sRA6+qorsDXWOqvr/AA4y01Cz/KoGXcKtxHcdDywdH7rHvh1UK0QwqosqhR6AWH7sCF3gQjAhGBCMCEYEIwIRgQjAhGBCMCEYEIwIRgQoXjTKJKugnpoZBG8qaQxva1xqU23AZbqSL2DXsemBCoGQcB1YKc+KIvGLLNNUNMiWGxipwiKN7bEqR6k4SfhHOJAdDTqAIJ7zr1orxWAGknmq1xzxBX0jPTSRpA8h1Goiv9MAFXUhPlNggI3K2A2uCYU/h1NrpcZA0B0XTiHEQLKqU7VVQNL1E8iN1VpnYW9wSR+G+NbD4BriC1o8AB9Fm4nHikCCStL+EvB8LTNWlLrEeXDe5u488m/2fIvodfoLSxQptflpjRcwTqz6WeqddBawWvYXTaMCF4RfAhYHx/wVFS1jLGmmOYGSCxICkEcyP0sCQw9nsPLhzC0qdUFhHzbLPxtarQLagPy6EQPPj6qo1GY1kNv+lVAsenPfb8NViMKVsDTZ+5jfISnKGM7X9pPqtE4HzDMMyA0xQqiLolqpELBwOqCMFQ7E+axAFz0JAOZ/TKckhxjhw8U7+pdGi6zj4c1kn0NPGlNGX1EpVM0Qsb6kiMV0e+40ld+564YpUHtdme4O5xfzn3Vb6gIgCPZbHEpCgE3IABPS/vhpVLrAhGBCMCEYEIwIRgQjAhGBCMCEYEIwIRgQjAhGBCMCEYEKPz3JIKyEw1EYkQ72OxB7FSN1PuPU4ELM5/h9BDViFJqgKxG5MRYX9CYrn8b4vp4mpT/alquDpVf3D1MLUMoy2OmgSCFdMcY0qOv3knuSbknuScUJlPMCEYEIwIULxXkEVZBol1AoeYjoQGVgCLi4I3BIIIIsfuxJj3McHN1ChUptqNLHCxVA4e+HVLUSM07zOqnyalQN95RFf8iMTqVn1NVClh2UhDfWStTo6VIo1jjRURBZVUWAA7ADFSuS2BCMCEYEIwIRgQjAhGBCMCEY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data:image/jpeg;base64,/9j/4AAQSkZJRgABAQAAAQABAAD/2wCEAAkGBxQTEBUTExQWFhUXGB8YGBgYGB8cHxwhHx4YIRweHiAgHygiHB8pHR8bITEjJTUrLi4yGx8zODMsNygtLiwBCgoKDg0OGxAQGzAlICU0LDQ0Liw3LC8sNDQsLCw0NDIsNCwvLCw0LywvLCwsLCwvLDQwNCwvLC8sLCwvLCwsLP/AABEIAOwA1gMBEQACEQEDEQH/xAAcAAABBQEBAQAAAAAAAAAAAAAAAwQFBgcCAQj/xABMEAACAQIEBAQCBgYGBgkFAAABAgMEEQAFEiEGEzFBIjJRYQcUI0JScYGRM2JyobHBFnOTs9HwFUNUgpLTJDQ1ZHSistLxF1NjwsP/xAAaAQACAwEBAAAAAAAAAAAAAAAABAIDBQEG/8QAOhEAAQMCBAMGBQMEAgEFAAAAAQACEQMhBBIxQVFh8BNxgZGhsQUiwdHhFDLxFTNSYiNCcoKSorLC/9oADAMBAAIRAxEAPwDccCEYEIwIRgQjAhGBCMCEYEIwIRgQjAhGBCg+Ks5kpkhMUaSPLMIgruUG6SNfUFa3kt0PXFdWoKbC86BSY0uMBZhkVTULPTSJCCTPUBdVa9n0mZQrjSwAUb3UG5RdlvbCX6prHucXEiAYjjCv7IkAQO/uWscM5oaqjgqCoUyxrIVBvbUL2v3xopZSeBCMCEYEIwIRgQjAhGBCMCEYEIwIRgQjAhGBCMCEYEIwIRgQjAhGBCMCEYEIwIRgQq7nXGtHTSGJ5dc4taCMa5CSbABR3727Dc444hok6LoBNgu55qGvoUqJOXLS25wLjwjSGDFgfsjUCD03x1cWVZHl0F6KaaChEUsrGRdKl9MwbQrArYBHkhG3k8I6Yz6VbNiHNkxz0tw8j3ph7Ipg2+q1fNc2pstp4lKsFuIoYolLsTY2VVG+wBP+Rh9zg0SVQATYJXIuKKSsuKadJSoBYKdxcXGx3x1cUxgQjAhGBCMCEYEIwIRgQjAhGBCMCEYEIwIRgQjAhGBCMCEYEIwIRgQjAhMM4zmClTmVE0cS72LsFvYXstz4jbsN8CFlPEvFs0jRNVhooTGZIoKaVxLI7GMIkjLpZXCSXCLsfEfqgYQdiHVQW0bQbk6Re/dZXimG3eqNUOVjmhdzHsHFPJGsju0RvGj6AGiHKKXL3JIc3IviTQC4PAn/AGBIAnUidbzpyXTpHp3fhTfDXEHy1HmFJIbQzQzGDUoW0jQ6lTSSwUSIwKrc7qRuThim+RB+/I8NxdVObF03hgCLTllIRJ5Dvz/CIZbJfX4AI1uPFcKPNbfCbH/8sz/j/juL+frsrnD5Y7+K9+ImeGurHmHip4kaOAaNYIZuXzNmFtcgYqwufoo/DhxzxOX8aXPpE8jqqmttKaRVVpwytNVx06hL06iF+XEmkXC2litJKRquNQVtiBcKwQ3Zjje5m5Ox0NhpsrLTxH29VoXC3GTwrdnjly9ZhGs7yEyoj2Clr3BjWVuXqY3sN/Lczo4g5m0qg+aPDqLqL6di5ui0yhrY5oxJDIkkbX0ujBlNiQbEEg2II/DDipS+BCMCEYEIwIRgQjAhGBCMCEYEIwIRgQjAhGBCMCEYEIwIRgQjAhZX8TM2MeYoqmK603haUExxanLSFgPMXihIUDf6M/awni2ZwAZjgNTsPUhXUTElZxS6Y7SxlRpfQaptYkdSpVVp4mubCmdSA3UgbmwvF0u+V3D9toH/AJEf7DbbYXUha48/t4JaizVI515Er0iEKGaaRJX3LRuWSzHWQI/CSmgRk2IOIvpFzDnbmN9AQOIva2t7zOsrofBsY71A1EAssUJV0MvKDBURZGjLCNvNfdJd2e3mtcgE4aa4yXPsYncxOvqLAKsjYddSpqroHMF1Sn1ESMXCqLiXxdwGjFtomksGCm2nwhlm1G57kxa3d7/7AXHO8WFpjb+erJnkMo5kDyzinIOqOVo1ksIlsqjfULsXupABspFziysDlcGtzcRJGp8uEFQYdJMfhOqbN0u0srSvMpEiyQzIwDqGmY8sBSY2kazXGlOgcYg6iYytgDSCCLaa3uBpueCkHDU9bpWjsksb6oY5SL88a5aeoN9Kc0Luj84OdRCqNHQ2xF/zNIuRwsHN4xxERa5vsuixn12Pf4rW/hPXmWKquAlqi4jHQXjj1sp6FHlEjKe9ye+GcMMtMNmY6vzA1VVQy6Ve8XqtGBCMCEYEIwIRgQjAhGBCMCEYEIwIVY4r41iopYoDHJLNN5UTSLAnSCzOyqt22G+5GIveGAuK6ASYCf5TxPTVETyLIF5YJmRyFeHTfUJFv4bWO/Q2uCRvjrXBwkaIIixWcZ1xq1a8So89LC7hYBDJpmn1uFEzALeOJAJGCk+PvsLYUr4hzZ7PbUnSw07zbuVtOmD+7fRXXhriQnK2qJ7ySUwkSflgXZ4CwcqNgS2nUOg8XbDTHBzQ4bqoiDChaT4v0jOqtDURof8AWMIyqj7R0yMdNt7gHYg9MXGk8CYVIr0zaVLcWcfwUMqxMjyOyh/CVAAbUF3ZhcnS2wvsLm1xcZTLvyipVDLXPcoam+L9OZAslPPGvd/AwXpuQrEkC/YE9LA3F+mi8bdddXE8GIpnfrr68DEf8VMjknmirE5bRCONYpLKyh3k2MliGKMeUFYawLtdbMThSuXBsjS8xrHLruKapxPNUumppXq4JGj5yS2kaeaoRtSoyF+WVP0Kq7KujqQFG12ARc5jaTmgwRaADuDE8ZEmfwrwCXA6zv1on2ZH5iGPnmYs1OTGaVGOkSqgkSRV1MUVrW1aSTG4OK6f/G85I1vmjbQjS8cJ1Ck75gJ4bKKpadpZnlnisVNg60jqoEVghXUUjUvcteU2XlgFd7Yvc4MYGsPhmBN9ZiTbkN7FQAkyR6cOt04XOY5CkREXnm1MApLiS4ZQ7kJN4mUlVIvpstiq6odg5oLr/wDXwjkLjQ3PjvHc4Nu9M/kCsjQiJhDKAJCKOfVaNiyGPVqZGcHT1Nil79MWdpLQ8m40+Zu4vOlh9e9Ry3iLdxVkpJVEbxrcwGco6VJKyyGZCZi7XVk0o5by+VC25IKpuBzBx/dEgt0GU2jWZI46mO+0WEbc+arlFl9SqSFl+XZzyS3Nj5T2QK6vELl2A5kodQRqY7Drhx9WkSI+YC+hkXtB2Ggg7KoNdfb263WpcCUwyugnmqQIoWcSKNK6zqAFrKWO5sEQs7DYE9g9SDyAHa9evgl3louNE3Hxig/2We3qWiH4+f7vzHXDAoPKXOIYOuutbKxZJx3TVFLNUnVEsP6QPYmx8pXSTq1G4AG9wRa+IOYWmFYyo1wn32UHB8XqZnVflqoamVQbRdWIC7c2+5Pa/f0x00ngSQoiswmAVKfEPMpByaWGR43mLu7Rmz8qJbuI2+q7MY1B62Lel8J4mt2VPMOpTNNmZ0KA4L4/VeTFKzS08rBIap3DMrMLrDOCAQwYMoffVYH1OO0qhJyPs4dSPRD2AfM3RXHP+LIaZuULzT2vyI2XWFAuXfUwWNLfWYgbi18WVKjaYlxUWtLjAXXB3FUOY0/PhDrZtLI4symwYdCQQVYEEdj63AmoqdwIRgQjAhGBCxvO4zUpmjyMzVKu0RjBCmKKJ2MOgHsVPM1HYliRuBjKxNV4xLA4Q3bnPXUpuk0GkY1VUkzOOtpec6Ik8PLaoZdnqY1IEwa1rrpMLeL6wIHQHExTdh6mRpOV0gcGk6es+F1zMHtki49UtRVUBqJqgySrHGq0tPIgF1REVTydV7yPvpVA2kOxbTqBxF7KmRtMAEn5iOJJ3jYbybwImF0Fsl08h+FsHw0yeSly2KKUaW1O+jqUDuzBWPdgDufXbtjTExdKlUD4k8PLSVa1CKOROTcWFlfcsPx3kH3TewxoYKqAcruh+NfNZXxGgS3Mzf3/ADp35eaqtdXRyrT+ImSFRAyn60aMeU49bJIytve8K7WYY7SAZVLRpM/T6z4Irlz6Ief3QQe+J9SI8TwTSMBZb6TytWlT2OyXt+yzj8HP2dmGuYKxbtbyP2PvyCVeyo7DB3/Yz5jb/wBTR4kD/Izp3AbCppKjLJGK6AJIGHVVLXXTfqYpRcdgGjGEcdQDKhGx6IWh8NxJrUQSbi35VFz2nlhqZo5tJeF2B0MIYbTESB3dpL3YhGMalGB6E9cY7qQpnIOXM2tYAcNzK1g7MJ/AumUMIK3McDlXExZKdpLjRy9OoJCnLDG6hWNjpFza+IlxB1I2uQN54uMxrZdA7vL+EvBkrl1Ro5mdZRAGZIARIIlkt4pZLHQocnpcn1tiLqzYJBEROrtJjYN3suht4+3DvKcJls0sUENpzGzzxxLqpgAw5olt9GNPSQA9ttNtsQNVjHOfaYaT+7lG/d9V3KSAL78EzSgKKJBE4j0GoKtDE6FAzFiVSoTw3axW3RVAFhiw1MxyyJ01IMxzaeGs6yuRF/t90lLCItC6YFMSiFtSNTlzcOdbOgXmadBUiVSOpJDEY6HF8m5m+zo2tBmJmflPmFyI6jrzU/wVkUtXUmAOyRiNpJmfS7qswRCkLowR9Sx6dYQBAptubYsZSbUudo03iTcG4uePeoucW2U58Ts1WWq+XuOTSrdx25jLff8AYiI/tW9Mb2AotOao/QdH0WD8UxDxlo09T97eZ9lnsIALSSKQoUuu/cFgR1PlsVv9oSepxYx7C9xeNL+N7eA9Z4qqqyoGMbTN3GPC1+4m/wD45Rsn9NXxrTCDVdnlMk4APWO6xx2+teQyS+14uu+KqWU15fo33/mVdXzjDRT1dfuG3/xAB8Vonwi4d2aukUanusI7AfXcfefCD9lSR+kOF8TUzOjqfxp67pvCUcjJOvPWPzr6bJ38Wcuc/KVep1hpXdpmiF5EDqAsq7G6oR41sbqTcG2Ea7XOpkNAJ4HTr6p6mQHAlZfmFVTxtUq9zBURc9ALaGmjYE6CpKlJPvut9JA2GEmMqPDCP3NMc4PGdx66gq9xaJ4G/j+UrnVWsEa5fGoeeXQtTOtuZJdmEkZZ9yxcfWOnSR2OOUmmq44h5sJgHQcDbl4yhxDR2Y13WkcOHk5sscTk86n1VMV9SoYxGsUl+qsb6N/MAD9UYPhlR7mEEWmx71zEtAI4rRMaaWRgQjAhGBCyr4h5E65vTVayNEsqLBzFNtMgYkBvUOhIUG4LIoOxwrjP7JtI4ddRKto/u1VIShpWNcVlVFMaylUUhrKsjSxAHeNfmFjuD0Ghe4OFTUqgU5G8X8IPP5SfUq7K05oPX8pPhWqkh5MslJFMYd4VeTlhd9WrSEOqTUSQzk22sAd8btL4bVMvA14m/wCFjVfiuHa7ITMcBZblwhxTFXwl4wUdDpkia2pCRcdNmUjdWGxHuCAu5paYKca4OEt0UnmuWxVELQzLqRuo6dNwQRurA2II3BAOAEgyF0gEQVQT8HabUSJ51v3URhrA3tcoV626AdMW9sdgAePVvIKnsG6Ekjgep8yU4zX4bRLlslPTl5JQ/OQysLs2kqU8KqoDIWTpsWv2xEVDmzG/23UnUQWFot9xofQLNsg4m+UqoJnuOWSkptuyMdL3Frgiwcr11R6fXD+KqCpSAOo34/z72WZgqLqNZxGh24fxtyMpxxRXJNmlTKktPtOkauQ0khW1MQ0ca+dUaJtwdxI5774WImYgkRyAsDqec+gW9T647JlUlwg5stQLxzJ4mipVB13hIEjK7Id3Km5Bt6YXbln5QNQd3bX0kTsrDO/PgE0q5qa5J5Ju0bHXVzynwgCUHRGwbWLrc9B+AE2Crz30a0d2pGmqiS3olIrW0u1xTEAynz1g85JjH6D/AFdyB63J2JJxLs6u07f4ba/9t0S3lvx+yU1QFGAaMXSJPBWSJex+nNplRTzEsoU+EWxz/kBuDqTdoPd+2dDvqj5ej56xqpCWJpFa01SI3eZmZkWqUK0LRKS0JYlzGdFybC197XNQcGEfK2QBxaf3T/2i030/EiCdzvz2jZTPAPFENHPUSymnGqk57CA3DvrGmIk2CyLqK6d/PudsOUGkA6xoJ5b9xVNQ6aeCr9LJLWSLEg1zTyFmPYuxLN7hAbsR2RCO4xuds1lANG3qeHideQMrA/TuqYkvcbnTkOPgLD/YgjQrWsy+F1JNHCpkmQxRCImMp9IAWa7hkYElmdiRa+s3vjNFRwm+uq2DTYYtppyTSi+EVIkod5JZPUHSNX7RUDr306SfXrifbHUATx3VYw7dCSRw265Gy0KKMKoVQAoFgALAAdAB2GKVeqlxzxpHSWgWIVE7rflFgqhTcXkYg2B3stiTY/fiylSdUMNCqrV2UW5nlYhnMdzGjQpBSGZWdUfWIwxs+lmUMqlSTpOoAgWt0x3EYGrRBqgXjb0t3qrDfEaFcimD528lYqWihXM3tOvPWNYxIRvrCyiWQjcI4jjUFj4RzNW9xfBc95w4+X5ZJjlaBzEnTW0LXDW59bq7/BnJWignqWLMKmQMjNfU6KDaQ3JYBmLMASTp03JvfGuycokRySjtVouJKKMCEYELNPi/UVAemjSpakgcPeUMyoZRpKJK6kMilQ+4PXsbbV1XuY2Wie7XwU2AEwSqfmNTNU00tE1RVCcIHFPMyTJKAWe0UmjmPsmpX1X3A3scJjE1GkOMFmk6Eaa+dwrTSabCx60VTrOfFOzVaGNnCFw6kc0pbe4BBuwV27agCcPYI0CQ4EEN013+3PZKYwVSwsAMu3t9SNeSM5zZyFABS4DWIIJB3VhqAupHfv7g76mJxpeBkPXXULLwfw1tNxzju6B1/nXSw8E5hVZW/wA7NFenmiIs00aFvEHQqGOpm8xC26OemMj9Wyo/IDJHIn1WyKGRsgQFrh4qWpyeeupSyEQTMuoDUjor9Rupswv3B2xaorMf6Z5j/tsn9lT/APJxpfo2c1T2hR/TPMv9tk/sqf8A5OD9IzmjtCoCqh+ZmZqmR2kc31AIgY27hEC67d7XYD2wniab6Wn7Upia1Wn/AMjAOdr/AMeyc0+SKilUlmQN5gkmm9vWw3Ht0wi6HGSAUmPitcaR6/dNxwrB6v8AmP8A24n2hXP6nW4DrxXv9F4fWT/iH+GDOUf1StwHXij+i8PrJ/xD/DBnKP6pW4DrxR/ReH1k/wCIf4YM5R/VK3AdeK9ThiEMGDSBh0IYAj7ja4wF5Igo/qlbl14pWqyFJWDSSTOwFtTPc2F7XJFz174i2GiGiF0/Fa51j1+64yaskpZC1HM8Y06NZWJyRcEhS8baVuN7eYgHsDjRw9B1RsvNtlo0HVMuZ4AJ4fXqymv6Z5l/tsn9lT/8nDH6RnNXdoUtQ8ZZgZog1Y7KZEUgxQWILqCNogeh7YhUwrGtJEroeSVpfHPGsOWpGZFZ3lJCIpA6W1MSxAVRdRffzDbrZBWrDOL0rJJZcxdAsU0nhZJEkUCwVN1JuNICgkDe42vY10sY0vyMMHhBHv16rtTDAiXCR110E2pM3vCda6wLBzZioDXADEA7mxte1/UkHGxTxw7PK+/n11rMrEq/DSauanIjhGvK4jqwEJOioKuo5vy8byiQLE0qhvKLeAsQOwj1W3sm/U3w67qFJwDnCBJA7/tfxW7S7R7ZgzodPoT/AArlmOZSyD5eKvqG5ShZZ2lWnp4rqNxylRmIGyx3Iv16YWbiK0BzxAOjRdx/HEq402aDz2Wi/CuqnkoLzu8qiV1glkFnliFtLtck7nVYncgDr1w+0ktBcIKXMTZXDElxGBCzz42Uh+RiqlsWpZ0cIy6lfUQlivfdlP3XHe+IvaHNLTuutMGVUqhVrB8syQUtdHqMfJmXUjMp1ggAbMNmCFyOva+MRs0f+QEuYYmRre3ltMcE8fn+XQqJWq/0jFPBXWjmhD2ktYrKFbwjcjTohcsOhIJFrA4vLP0zmvo3Doty/kiP5VebtAQ/UdfROXpDV0y5lmUq8nkyIkQQDlg+CMJ9pr3IB6EqbjFlfFvNbsaQuCL+p8PyospAMzu0S2VVaySmvzKSKFLEQQSICVUXtoDi/vdFJbbcDw4XqtLW9jhwSdyPrH1NvVWtMnPUtwCueU5e8PDlWJAQzw1UviUKxD81lLKAArFSpK7WvawtbGuwQwA8EmTLlmGN9KLzAheOgIsf8/4H3xxzQ4QUJ7QVZPgc+LsftD/3DuPxHoMTEYc0ncljYvC9mczf2+344dS+wukkYEIwIRgQjAhRdbVayUXyjZj6+qj29T+Hrh7C4bP87tFq4PCxFR/gPr9vNI41loowIS9B+mh/ro/7xMVVv7ZUm6hah8TKUCeiq5NqeFpEnbQHsJAmnUCDZCygFrXFxuOo8/i2OfRIYJKcokB11nddKlM7lXSfLKggScpAVia4s9kBQG4FwNOq3luBdFgNUCQW1W6Tvyvf7cYV5hp4tK9zjKZqWIQJOnyWYVQQoEUiPVKrRSI3c8pQPQW77EXYfG52uBF2tm+5Av6qFSjBB2JXs9VP8yuWZfaKPe0lifo2WFmcm9y4cSqxP2tOx6UNZT7M4mvc8OdxHdER5qZLs3Zs60SuY5lFBTSQUdPTS8iNi7SSLJIoJAkcqBZje17MbbC1hbEadN1SoH1nOGY2gEDkJ9reK65wa3KwCy1f4dZV8tldLFqLHlhyT6yEuwHsCxA9gMbSSVjwIRgQq/x7UU6ZfN81HzYmAXld3YkaFB7HVY6vq2v2x1oJMDVRc4NBJ0C+fcu4haKsWqqIueApVFZySgJBUq5BJZRcAtubncHC1fBzSyM+Wb29lbSxALpN4UpXxK1VUSK8j/M5dJPGHWzAtGth4RpbwKyXG/UG53KrCRTa0gDK8AxyJ8dTPtyvI+YniJXURjqVSOQypRUaDZAfpJmvqVW9dR0IBdrdPNfHDmpElsF7z5Du9T+EWdY6D3SnFmaVCK9JJHVCWZFuKhoW0o1/IY1BN7FLsbixHUbW4fAHtAYFuE375MKuriWtYZPmrzkPEMlVkFfHP+mp6aWNj01KYWKMfe11PupPfGjUpljsrktSqNqtDm6LOnQo2huvY/aHr9/qP8caGGxAqi+qToVm1mZh4hGGVcjAheOt/wCII6g9iPfEXsDxlcggEQU/oKzV4W2cC/sw+0P5jt9xGMSvQNJ0bLExWFNIyP2nqCnmKEojAhGBCja+qJJjQ27Ow/8ASPf1Pb7+jeFw3aHM7RaWDws/8j9Nh9e737tWyqALDYDoMbIELUXuBCMCEtlqF54iNlWaO59TzE8I/me3Tr0RxWIA/wCNviqnV2se1m5I8OtupuvxuzyVgMvhuAVWaYjqRqPLUHt4kLE/qqO5wtTouqTlEwmatdlKM5iVWaPOWrIJXljrOQoRarkmNYkBsGa2jmkWu7KL2BN9sY/6J9MzTiRpMz3axylP9s1wvN/JRWYqViOXs7uFkSWjmI03VmXWVIJDBUZmBBI8/SygSpkF3bgASCHD2nvP05rjrDJ5KQoa+KmqcxrfpCqVBhWJbAMWdmN3YGylgzaF9rgggYqfTdVp0qNriZ8OHdaT4KTXBrnO5qByrNgKhy9OTSSPqlpYnKjTfYC1tVuyGwbpYDpqU8KSGkjMRudevVJvxDWzeAV9N0E6SRI8RBjZFZCOhUgFSPa1sSXUvgQqSPiTB8w0QgqSiyPFzlQFS0QvJYBtbAC/lBJsbDY4rdWY0wT0VIMcRITbjLMafMKF/k5453gZZykbBmKrcN4RufAWt6kAYZoPDKgcdktiaRqUXMGpCyqvpFZVkjA9bjpY9G9NjZr+l8bdai0gPaOuPhqvOYbEVGuNN589Z4eOkcYU3Ry0xjIicxpFSazqYmSmYnl1SC9z4ls6X21G4sNh4/G0iyo2BckAjiRpP15L2VCoHtJm2xU/l9VT5bl0NdUxjmsv/QqUbiJSLra/1ypDSStv4iB1szVKiGSTdx1PH8cAqnPLrbLPYautraiLTzp6tlbYkFdJbfrYRpe3cAGw640G1OxDXNkO9Cs99L9QXMeQWTaNRbrbQrVaPhV6HJsxaeQPPNTytJp8q6YnCot9yBc7nrfFFSo6o7M7VNUKTKTQxmgVHq6cOuk/eCOoPqP8+2FmOLTIXl6NV1Jwc1RNiCVbzD06Eeo/w7fkTt0K4qtndb1Kq2q3M3+F7i9WIwIXLre29iDcEdQfX/PXEKlNtRuVy45ocCDoVJUNXrFjs46j+Y9j+7pjDrUnUnQVh4nDmi7kdE6xUlkwr6w35aHxfWb7PsP1j+7r6Xaw2HNUydE/hMLn+d+nv+P4TNFAFh0xsgACAtde46hGBC9hiMjaRsB5m9PYfrfw6+mEsViezGVuvsl8TiBRbzOn3UzSoFaJQLASRgD/AH0xlDVZOHcXV2k6yrp8SuDaieX5yiKtKIxG8L7BwpYqVOwDjURYkAi24tu5RxD6Jli38RhaeIAFTbgsv4f4ony+YP8AT+Gc/MwsdIa4CsNHQPa1r9NKi9iMdqEOZnvM3J0664LlJrmPyWDYsBr17+BV14sgpjSwV1I2mjklBuBb5WUt4ZkBtoXmeGSPob3ABJJzq1CZe0Xi4/yHDv4HinmP/wCp/hQHEbU458R/TJUqYokYkIW0TVM7/a1azCmq/QBR5sT+FU5y1NTbyFo9PEqn4g+GObpr5nrwF1H5fRcuJF0apTpAUblnNrKPctb+OPTsYzD0czhce/8AK8tVq1MXiC1hsSY7v4WxZbntHl9PBRS1MbTwxRxmNDqdmCqLBFu1ydwOtj6b4885waJK9WBOia0PxOpmk0SxT06kOUeULpblvocDQ7bhvw269LxZUa/9p4etwulpGqpmZZZMs+ZikZVMVWk6RsGYqxjEjOmnfxlrWsQVDLbfGfi3UxWaHixBE9+xnhryMFMUQ4sOVNOFHUqJKNTHXRMhMEp0n9NIZLmwJiKTOp2JUBbgkKTB9V9CqHPMsvcdwt3/AChdDQ9pA14eP5TOsqllM80EBhePU9RSk3CWcq80RAGqLWCHFhpO/lJI9Fg8fkbGo25TdYeO+GtquzaHfn+VUmqw7Hwgiw1DcKQGUhGsblGYKCvbYi1jjlRzazrjTfht5GYjabbqdJjqDZB8OPHxAEzvEHaN24woaSuyyCqqH+WCxrNG5AYpzFXwFPr3uo0jckC1jhZrspkJx7A8ZSsqnEyGCSlYSFpNMFRTXXxBblSj2KPp0kxPs6tsT2cqYplWmGubfl15hZ9HA1KFUuY4kEaH2PrB25rXKrOfnOHZqmwBkopSwHQNy3DAe2oHCK0xqs4OF144JvV0wdbdCN1Pof5j1GJ03uY7M1X0KzqTswUWCblWFmHUfwI9QfX+YONujWbVbIW9Te2o0ObovcXKSMCFywNwVNmHQ/4+oPcYqq0m1G5SovY17S12icvmRK2UaZPrdwvuPtX7fv6EYy2YR5qZToN1ms+HkVPm/b79bpuiACw/z6k+pxrtaGiAtRe4khGBCEjLtoXb7TfZH/uPYfifdXE4gUhA1VNeu2i2TrsOtlLwQhFCqLAf5/E++MYkkyVgve57i52qVh/SR/1sf94mBuqtwv8AeZ3haV8TM6lp6REp9XPqJRBGUF2FwzMRfYHSpAJ2BYE7A4YbE30XpnTHy6rHcrijkhiaoljpYZbkPIjyvJudTKgBOkHYzSEC99jh12MaKYYxo8evX0Wcz4e41jUe8+FvPly24rTuLqSCh4feCFRLE4EasxuCZnH0rEWvu2sWsL2AsLWTb8zu9aLjlaSNli9LmJEpNizEjzXZiTYAm27ORb16gKPVyhVbRMNbAG31tv0OefiMO6u2XOmdx7X2nblLjpF3yiqkp6rlx0/OzAKbB20xUmqNmAJsdcxXrbYatAbz3Vx/xAH5nmANkxgPh4oiG3J1KZ5yVhlSGl1y1uoEuoLcomLQzS6VJaQs8j+gL3b0OJSLqjTUq2YZ13vNuVgPCBy1nQ05W6/hWbhjh8PmoiqQkoioFARLiOM8wCwBJN2C3uTc2a/azOAe17HOaNSddSqq4IIB4KZ+LHDpkg+bp43+YjKhzCSHeG/jS3R9jqAYN0O25BcewOEEeaqa6CsoloKYAS0TVDSL4lMbAzI3TxwCFQqjcHS1rfaGEhUqzlrARz0Pc6Tfw8lflbqz8+UJ1RcWVTVEleiojx06Uk7EbIZJD9IEP6w6HYHY3GLsNSp0HNozZxJHdb2Cprvc5peBJA08/dVusqIUjMCKdF7Ofrbd79OvbYbW2vjXq1aTW9k0W3O9utFl0KFd7xXe6+w2v1rr5KclzeoLpUTK07RvG8didCCMKthHeyXUNewO5DAixDJ4nAVnNt+0iLdfjUXmzVDH0C7KTDhsfodPryV3+EsoldIpUj0GCGWDQysQ1MFjdpLeVzzEsDuALHcHCtAgF7RMyT58E3UmAeXsr3xTRJDlFaka6V+XqGsOgLrIzW9BqY7YYUBqspOF144LzAuptW0gcAjZh5W/iD6g9x+PUYspVXU3ZgmMPiHUXTtuOt1GqeoIsw2I9P8AEehxuUqrajcwW41weA5ui9xYpIwIRgQjAhGBC8ALNoXzdSeyj1P8h3/AkL4jECk3mq61VtJuZ389bqXp4Ai6V/M9Se5PvjEc4uMlYFSo6o7M5KY4oLqH9JH/AFsf94mOt1V+F/vM7wtwqKJHeN3UM0ZJQnsWUqSPfSSPxOL16hYlxjmJpahlihjMMPKpYAZAZPoEe90N2ZPpWB+4H62E61IVqmQEyBwO/wBbK5j+zbmOiqVRUSpStCObHSsiI0TsWJKSBwygmyMWAudupAXYX0W4WqxpfW09fx4370gcbSe/JRufT8+HmFzlmbqHjmGmOaDxo5FwNN7BgfMttvUdiDvhvPSrth4gga93ulOyr4Z80zmaTcd+44H0UnU8QVkclQhRknrWSoPKGt40YNdVAsdenSOxFjuCQRgvp0q7hVOjZF7CfstwOcwZRukf9HUsaXQTmq/1USOJJix6F4/l/ot99jq22vga+tUdlgZdzBA8Pmv7IhjRO/r42W68C8PCjpEDLaokRGqXLFmeTT4tTEktYkgdhvbrh0AAQFQSTqpuunKRO4XUVRmC+tgTb8cdXFgFDMWnjzIz0pkqCGkMlNeOJ9PkUqxdJQB30673BY4zcRUNTNTLTbgYJHGIgjzhM02hsOBHj1qkuMM7n50xamT9AyySRlissUotE527PYqeoIK4jhaFPIIcdbA6gjUeWvmu1Huk2XWfcEvTciRLVEMqhopYwSTZA1mABv4bkMoa4Xotsbba1JsGraN9vH7+yy6tKrfs7ztv4aeUjx0XFJXRkADw7XANtx6qRsw+78bY3qddhsLdbbHw8V5ithqrSXG/35jUeI7pTCfP5KOqWopSFkGzejjqVkH1lP5jqCNjjL+IFhdYX666vufCm1AyHEx1p19Y3biKtE+SVEwBUS0MkgU9RqhY2PuL4zlrDVZWcLrxwTerq0iXVIwUe/8AL1x0AnRW06T6hhglMv6QU5tpk1k9FUEsfYC3XHSxw1TDcBXcYy+y7kCzrrjNnU6bMCp26o4O4/l19QbKNV1J0jT3U2OqYSpkqCx6kJoj37EEbEHqD6HG2x4e3M1a4IIkaLrE0LlpAOpA+844XAaldhdY6uLzckKu7H8gPU+3/wAYpr1xSbJ1UKlRtNuZylaSmEa2G5O5J6k+p/ztjDe8vdmcsGtWdVdmclsRVSMCF1D+kj/rY/7xMdbqr8L/AHmd4WqfETP3oculqIwDINKJfoC7BQx9QL3t3sB3xevULCskreYXlkbVK5u8jG7Mfc+m2w6dha2Nn4e5gbzXn/izKhcNSOGyc1lSrjlqpkJOkaRcat9hYEs36qhj7YuxOIpBhzGw32Hj9BJSuEwtbOCLHhufDhzJA5oPCTRZdJXy6EijkULE+zTFZgrq3XStg4Frk2v4R1w6j2uZlpaHf269l6Wkx4dmqa8Ouu/VSvC2e1OqoLxQwszBp6icP5pSohjKixtpZQFvZQLm198PE4enDcpJGzRG2pn8XK0qb3XkRzPoveE5jR1lPUo8BeqlSnMMdPy1Mbst3h3DBAbHUyqGsOu13qFUl5p5TA3Jk9x58gbKioy2aVvWG1SjAhfPS09JSy1WUuvNUSDTMqNqIAVhG4jIdih6FdQuCdO2EMVTqB4qsdptbzE279O9MUnNIykJP5qeFqamnCvSPJyVlRtQaNg8fKZwFuE1lrMFIKdPDcVZKbw+oyzwJg2uIMxfWNjvzU5cIadErVz1uXU0UAYTos/0GoWaKVWdbAHflypzQAfXa31rmV6eKa5jrCJ8PxaVAsdTII6/lRnFpipnSkWFRyVQSyh/FIdO5IGyyfWB81rX22xd8OrVC01Hklrjpw7jxHJL4ui1xAbZ4GvHkeIO8+654RyKKWpaWtfTSwSaH2JMr7lYkVQSbgFmCgkL6XuG60tcQ46W8lCiQ6m1zRqAfMLd+KKqOXJ6uSFleNqSYqym4I5b9LfliAVg1WL53UGNRJ4jGpJkCMFYixCgEg28Wm/e3TC8EiBrzXnfhzaLquWqJ4KUyjIYIgjvqM6ptJHMJJme12McT3AAF7baz9nGZWxNR5IH7Z0IgRzI9dua9dTpMYLCO76BTQr45EjpEnkeSoheWKpJCybNutwFKuBcb28pBHUYX7NzSapaAGkAt2+tugrcwIyg67qstCsyRzibTPJJHTCRWEkUkpEjBHFr6VGmMSKT1BtYXw8yo6k4sj5QCY0IFrj3gpLEYaliGjPrpPNRktLOmuR0SUA2keCVZeWR2ZV8Sgfusb7418J8QothhBE8ZE+aXbg+zZlZoEjHWxkXDqR+0Ma4qsO4VWUpLLqtIGYtT0tWrG5EluYPZWNwB+GMfF4N1Q5qdQjuP038/BNUqoaILVJVEuWPZk+co27xqmtPwB1W/Aj7sJ0/6jR+Wzh4j7K13YOvok1GXi5+ZzIkix0Iq3te31Pc/njrnY95ksb4yq3UsK791/L6ryOWiO6vnCD7R0Ou3qBfED+rGoYfMKp1PAn5SAP/AG/ynuXwNNf5OrjqWF/oJkMEth10nox97W98QdiDT/vMLRxFwqanwihVH/EYPXH8JSlqg5ZSrJIhs8bizKfceh7EbHDAggEGQVgYnC1MO7K9Oof0kf8AWx/3iY63Vcwv95neFr3F01KKV0rWAhlGgixLMbE+AKCxYW1DSCRpv2xcSBcr1AEr5wzPKflahkEnNgKc6ORDtLGb6SCOhv4G9CD7HF9E3PAAny+6oxH7RGpIA8fsJKmOH6vVSyyxwxpU0YWoWXVfUo1BlCHypo1Cy7XsTY74zMYXurNFRxLX2jQDhG2v11TmGYxjDkFxcnUnvUnSwzVcVJLUvpo6aLmrDe91iC2klPdpbSm57KQPMcQxGKAmkwXsPPh3W81ZTpf9nd6j6F6msgjNWFWmLF2PiD1EgBFwqAyS6UAWy6RZAdW20HilQeeyu70aPGwk8eOi63M8fNp7qx8Finrs6iaMcr5OIsNvHORaO7NqaypdbAlms332YwlJ9NhzmZv3e3jZV1nhxsFteG1SjAhZn8TOD6ZS+Y81YZNg6tEJkmJsqry7gl22XY2PcdTiLmZxlv4arodlv7qvRyPXZYxnaN0kGkCCnk1RyKAQTd7yBSLEIpJ7G2MMgYfEDICCOJEEeVp5lPXqU7+gVRVpWymomd3dmqo0DlixGgM2q53Hiew6bkeuHyGjEtY0R8p9f4VAnsyTxXVFkhrHiKhlgeTQ8tuhCNJIFvuxsrXY7aiNmO+H/iGNoUxlpi4AtoNh7nrVZ+Aw1ac1U6k8ydb+X8jRWLM8vFCC9C7s7KIoo3bVaWcxHWvuYkNz+qO17YzKzsRDa+gJJPITr4wtQsFO7O5XGlkP+iM3jYWeMVAYbfWgVgwt9sNrPu5xoYIg0WkdX+mipq/3CqRUxhlZSAwIIse+OheMpuLXAgwovK5aVY4ZpKlTUGwbWzGSP1QC1tiG0lyoXXcsdIGFaoqkuY1ny8og8/vEzEAXXt2hgAdN1bzDFyDKirGIhtOSGvI61Ak3FgyI07MNPnYsFHS+fmdnym87chljxOXwGqvgRI61+67g4cHy8eq9PDTq8kS2BKsVssj+siqC/wC1KRuE347EnOY+YugH7DkdO4c0Cn8vABRWRZEIFU2KSQwlDpOltVufKWYeZUvDEOoBLg3wxXrmoTuCfCNB4m58lBjMvh/P2TzP8lYzsxjoyrVCxapKVWcK0asW1Ai51koAfbfFdCuAyJdME2cQNftdSewzoNeCi8jpF+k+YpaKQJUx09kpkDMslrSKw7WZXGx2DdOourPNsj3CWk3cdtj5Ed6gwcQNY0QuVUJcKYHXVOIPoqmTReRA8LgX2jdT96nYBsTGJxTW2ftNxwMEd49eSiadMm462SKZRRsI/wDrlPqnamciUOI5RayvqBOlr7MPxtiwY3FsJhwNs24kcu7gudlSO0bKOlV6WUXbmRSEhJFFhJp2II+pMtrFT1t91tCnWGLbezxqOPWxWXjsCHi3gfoereacZjRJMnMU6XA1JKpsQRuDcb/4exxXpY+SxsNiKuHqZedx1un2YVBnosvr3AE7SGnka1jIt5Rc290D+12thDDjs8RUot/br3afeF6T4kwVMIXO1H069UrD+kj/AK2P+8TDzdV5bC/3md4Vy+Jkk3zCGmBaWGmeXbt9NTsFG9zzFikQgfd33pxhp/K2obE/QifCZXrqOa5aqjDw/T1qNJLPJeRY5YgpAWL5hittPctMrFu3TuCcJuxdahDGiwkd+W/tEK/smP8AmPI+apmYUb00OmZCjuh0EHwsA2h7MPbqD1DLe4IA3aWJoVqLgLkRr4X74/m1smph67MQ10/LefI2PET/AAJJMnnNFJroItckaT0cMUipqLHl6g40KDrNjtsRvfpc4y6L2xUdAJa4kTG+lzpzWk8GWjiArRxbmLQxwoGgjglARYmpGkdY1te9pCjhRZtO23QXwngqIrVDOYkbg790AqyvU7Nu0c+oV7+HvBlPRoZ4pOfJOoJnsACpswEYFwqHY9STtcmwttgQISZMq446uIwIVK+LGUTT0SPAutqeUTmPu6hXVgvq1muB3ttvYYspVDTeHjZVVqQq03UyYkLDMuz+SGNo10z0rnUYpLnTve4IOqJv1htfcXOF8RhGVHdo3XiNf/UOp4q2jXc1oY/Xhse49EbhTtLMkVFWzRGSSJ9E0BfzJM5kiYOb2Z1LK4J62Ruu+M9wL61NjoBEgxoQINuR08wmxZriOipaoziLLnFGUZxHEI0VACxkCoyva487SygnqStrHFDaL8SO1mJM34Xt4ABTzin8vXRlJZdQvQU5q5zHJWLCEQSOoWBEWwBsdTyEbWW5PluLkntSo3EP7JkhkzbUkn0Hf38lxrTTGY6+yvsWTNT5BVmUs1RPSyz1BfrzGg8S7bAKAFAHQLjYYxrAGtFglJJdJVDOKV40JrWpGFJkVSPdQbnsB6nEmgkwFfRNUuDaZMqFy6UUlTFU8vVGjlmisGChgAWS/RxYHULdALgYYxmBc6gQDfr04+a9PhqhYQHGYWt1OfQtDG0RWYznTCo31HqSQegQAs1+mkjrYY8i3DvDiHWy69c9lsGoIEXlNs1WJjHHGo5kzuoYDxBQWaVwey6+/QllH1hidMuEucbAD8DyXHRYDdPMwgZ51j25ToW3tdJIniaJkF7nqSe30a9LnVWxwawu3B9CDM9b+XXCTGyZZTkAEVjsQVVLX25Es3Ja231Co9wLHbFlXEHNbrMBPr63UW07dbKNyvhZgAjH9FpjLW83JKyUso32Kq3LYd9x0AxdUxYNxvJ/91nDx1Ci2l6fTRL54IoZpOdDIYZ7FykZkRyAApIXxxSqQLMNiAPrC4jRzPaMjhLdJMH1sQeH01Hw0mRYp5DRU01LOqwySJIzSNFIjxszkC5XWFKksL6htqJN8Vl9VlRpLgCLSINvCf4U8rS02WdxS5SV/TV6o25gI/MXCk/+bGyf106NJ49H6LONHCl+ci6eS1pqWhKxcikgX/o8R3Yki2ttz9XYDfqTc3xKhQ7KS4y52p+yy/inxBrm9jT6/Kdw/pI/62P+8TF7dVj4X+8zvCv3xOpXiRMxgNpYCI3B8jxO6huZYXAUnVqHl8R3wYiiyqwtcPLXwXrKby10hULNcuaGQV1MtozLHLV06Mrn6NidaFTZk8TNbbcgkDcLmUqge3sahvBDXGRrsefXey5sfO3xCbVuZpVUs8tPt8o6VMKt9RUEaBTYnzCOU2ueq3xNlJ1Ko1r/APuC08yZPpI9VwuDmkja/XqkOKpYYp+cysY1hSGlgBIVwUDkubgmFeYqkDzHw9AcSwwe5mQayS48Lxb/AGMTy1XKhAM+AHWyg5M3qamoiMg1OPBT08a6QCw0hVX6q+7b7DsNtbCUWYQ5wL89SefLoBZ2Kc7Et7MaHU7AcuJ9t19E8GZU9Ll9PTyEF44wrEdL9wPUDpf2xxXFTWBCiOLc4NJQz1KrrMaFgp6E7AX9rm59r4ELP8i+KhCGSpVmQPHHJpjsyNJHquF66AwdLeImykE3thdtV3aZXRcEiOR+0FWFoyyFTvipksMc0VfSEGmq7sCmwD9Wt6ahdrdQQ/TphkWKrNxCrVNlRkBGrci5V1Kkjte3874ep4Q1IvfmIPp+VmVccKO1uRkev4Uqkk9PUCpbTO4TQDLcm1rbMCpVguwfc7nqcL4r4RFPI0wNbfm0clbhfi7ajpIv1wV6+E0lDV1Du0FPHUxL9FCsKgIobeRX+u9yAT4SvpvcpUaRpgguLu9aL35rgQtD43/7Lrf/AAs392+LlEarHp5QoLMbAdcLgTYLyDGF5DW6qHkkLtqba3lX7Puf1j+7oO5OzhcN2Yk6rew9BtFsDXc9bddxhtXpvlVPKKmRaRnQmEtLy49Z0khSABZh1B8BB7jcAYwvibaLCMw8zAn223snMOXGYVrarl0R6lhQKqxoE1rDIEB0pJdecCl7/LEAtf61iBh5GSYk73iRO4vlv/ntyTkmOo+/grPlQE8QjnbUTuA2mKQWvYpGlmh23W5LgdbG+E6nyOzMH1HiTY87RwVrfmEFVyDjeqRTB8qJJoTynleUKGZdtZXTfxCzWG3i64e/ptN5zh0NN4jjtrtoka/xNmH+Wpr4/ZMv6T5iZ4I3mhjEr6fo4rhe/V7m56D+eLX4HDsplwBMcT9oVWF+JHEvLW2jrmrBSZnUyxsscyP6lAizAWN9Iu6ub7bqlt7ajsUXUqTCC5sd8x9CPM+C0Q5xGv3XWT5vKNAOkhmIBd3BIF72LK0k7Xv5VjAsRZQBflWiwyeHCPpYeZ8UNeeurqncQUBpq2WK1kkYzRe4Y3dR7q99vQjHqPg2KFWgGk3HXXis7F08r54pvTVPKO/6M9f1T6/s+vp19cMYvC/92eKycXhe1GZv7vf8qZh88f8AWx/3iYzW6rMwv95neFu7KCCCLg7EHvi9eoWE8X5hSUOYSR0UFPI2oMy8vRyJAqC0cikbEC5QWsxbxblQvWwhrmA4jaNvWym2sKYkhVhKGZxMwZY1nILxpdEaxJAtuQoJJtfv92NWj8KlrSbxpPXqsiv8YaxxaBrrCjK2jMdyXJI2OhelugLE3A/P7scqUOyFjpwH1/lW0cT28W1/yPsNPbvWg/C6lpqCkbNqw2Lkx04tdrC4Yqv2mIYX7KpNwGOE1oJ9nvxaliKyJH4WjSZYiLgxM7DxsPK+gA3GwMirZrFiuyo9zzplBI5yB15KZaA3mthVrgH1wwq1QvjchOUk3sizRGRb21rqtpHvqKt/u4DyXQsyqc0gikFXTRGWm5UaSKwB5Use0TOoOxC7DopNtJ2AxltpVHt7KoYdJI5g6x9d+KaLmg5mi31UvmFLJNRNQWjKyVcrUlvC0bcydow1zYpKolRW8OkkeYHa/C4gOinuAL+AnylV1acfNzVZyWYxs1PKNEibFG8LA+hVrG9vvHocemwFYRkJC8x8Uw7p7QA9d23ULvP5E0hSyg+hO/4L9bFuNczLBN+tt1T8MZUDswaSPTz2Tr4NzBc6iF/Okij38Jb/APX92MI6r0w0W58b/wDZlb/4Wb+7fHF0arBp5jI2o7KPKp/9R9/Qdvvw/hcNkGZ2vsszC4YUW3/d1ZeYdTK4nmCKWY2AxFzg0SV0CVMcNcNzuvNeO3PKuoaNXCKt9DNqZCCSb+Bg4AG3iOnyWPxzH1CQdOceG/qI18dKjRIaprjLM1jpTQiRJKiW0RW5cqh8zNquwstyNRLXN7nrhPBUXPqirENF+F+uFlLFVm0aLp2UPw3mrUsyU08p+XdrxysTsdrpJYgG9rAtsL9CNlaxmGD2mowX4fb6x76pfDseK7YdYjry9lJcdUBgq46pfJUFYZR6OAeW49bqCp+4Yr+G1szDSO1x3brnxnCh9PtBqFWc8lPMgEQLzrMskcai5bSb726C4G/sfe2icuR2YwIIJ71kfCGv7QuAt9ZWnVtS1JRzTOxflozKrEn9lSSSSSbAm59sebY0VqrWi0r15ORpKyzLszqoGMmszCRuZNGWKFmJBOl1sUuQNhsQLEHHra/wlr2DLqB3+9j781lsxJButCpZ6PN6ezKQYzup8MkTdiCD0Pr0NiD0IHmXNxGBqSD9j15rRBZXaqRneUmjqjBrd0ZBJG0liTuQwuAAbG35jHqfhOOdiWHPqOuvFZuJoim6y5yqYpLEnVDLGF/VPMTb9n+H3dLcThoOdum6zX4YOqtqN1kTz59/v36/RuFlor5OzuQNmFUxOzVMxva/WV+3fE2RN1GpOWwVkyqVTGArA262NwPxx6HDOaWQ0/VeSxrHiqS4ETxEKPqKSWunFPTKHa+5vcKO7ORcIg6kmx2sASRfMx1YPOUHRbXwzDuptzOBv4e/XNWfMMzIpaaRVjNLTUswhRxck6I443m3G8oe4QWsH6knbz1Wr2zuxEi7bjxJjuhbrGZRnPA9eKgK6ogWmqnqI3SWo0fLQAi6RxppiYjqi/fbVpGkEXxxjahewMMhs5jxJN+/6brpLcpnU6DuW+cGRMuXUiuwdhTx3YG4PgXcHuPfvjRSyR454d+foZaYNpZrMjHoGUgrf2JFj7E4ELH6LPKdI3pZI0pqqMPAxlTmIeqsmsMulbi/j8Pe7HfGTVwtYPzSXNmbWPfEH0v3JxlVhbGhUGlfPoFFKWHLjBhkQMGIidJFaM7FtMayhWFr+H0uWMjA7t2bm/iCL8LxKrkxkPUdFXGWrpKpGoMxqqd5RSq8NW7oGSTcMnM2uCdDhW3IY3vYEXYeo6o0lwi5ieHVlXUaGkQVXOE+F5KvRGkxjZ4S6rIvNjJURFlN90BEo7EgpJ1FsX0cZUlzJsNjcb7Hu22hL1cHSdD8sHiLHzEKHy2oakr430COenmN0U3VyjMkiC/lJs6jsfbbDMNqWAyk+R+x9O5VZn0pJOZo1/yH3HHcc19FZ6wqcsnMJ1Calflkd9cbaf4jC5TKwVWuAR0O+NxLJOrn0IzHsP8A4/fiFR+RpcugSYUlw9T5ZpSWtqxJLs/K8QjQ9dJAXxW6G+x9PXyuLxONquLWNt1pw9+a0aVOi0STdWXiTjiJ4RFQzq08rBAVB8Cm5Z9wNwBt7kemEML8Pf2k1mwB68lZi8W2lSLxsq/RUSRiyjcm7Md2YnqWJ3JvjZJXia2IqVjmeU14bqqKWRp66pC6JPoYLkKNNiHaw3N+1+xv1sFsWcRGSi3UXP0C9VgMJRosBOvXUKwcaZ7Q1kMcS1saWmV2bxXCgMCV8Pm32wjg6Feg8uLCbFP1iyo3LKWyDM8mpCWhnTWws0jF2Y/iRtfYkCw2HpiNenja1ntMcLQu0+yZ+1Ruf5sa+QhXb5NCNKjbnMpuWa+5QHYDva+HcHhRQbmcPmPp1usT4r8TLT2VPx649d1czmMxaVVgiSOFDH/V3O/uQBci2+xHpjYZi3imW6kaKjAV+3+V2o6n7q68O5hk9HvFUKXIs0jFyzdOu1huL2AAx5rENxlc/O23Cy9DTdRZoVC8XZ5HWVKckhooAbSAeZnA1Ad9IAH3n7hja+B4J1MGo/XglMZWDoATPLUJqIFHUzxAfjIgxu1zFMpNuq3LjHOvlKKWYW120xg93bZfwB3PoAT2xlNaXGArXvDGlxXzpwtkjVVSlPThXdr6ppd1UKLswXv2te5JPYXIuzNZ+0TzOngPqVRkfVPzuLf9Rr4n6DzKk8z4eValYZqq8fzCwvK7CJVVS4kYLuqktHMASbDQvUt4VX4mpUqZHEwPLbw3G2/K99PDUqTczGgH189fVWDiDNYnhqaXLZo4YISkaR07qGqCyi7Fh45NUjJCLG27ltVwBRVrOZUaI+Xc9cBJV7GBzSd1W1zCSWXlIUSlgqFfU4JjPKWKKNWNwpuI9QUkatZ72xR2bWNzG7nCLa3JJ99Y2VkkmBoD7KZrJIc0lWho0DSyMXlqdJRBY+KTQSXdgLKNRHUC5FrRwmGqsdmeYGw1P262RVqNIgLdMtolghjhS+iJFjW/ooAH7hjSSyheMOLUoRGDG0skokZEUgXESF5Dc+gsABckkYi5waJPL1MLoErL87ahraxahddJVkBpYqiFmhbwjS7SIfotin0gItZSQDc4rc5lRsB2tuvspAFp0TvNMqNKAtVAaYM30dTFJzoVk30MxYB421EXdh4xcMxHRGphqzPmBzDcaGOHloNthKvbVYbaddfVQGQTqtDTJUQIKN0dJumpWMhKTj6xA2XUPKQ17aRfldpNZ5pu+cERw0uPxv4rrCAwAi3V05psiNHJFLR1MiOjLHUaCpBBWAvJHqDKdnSTQwNwDYgLjrMa4zmHGPWx8oniuGiLQe9QHF2U/LSNDKSZLa45f/uAsx1MT5X1X1XPv3xq4XGUcThtIcLLNqYetRxEgyw3PH88t9luPwtV/wDRUJe/iMjpf7DSyNH+BQgj2IxKq4OeSOJVlFpbTa07AeyzDi3h9qKpaO1oWJaBu2nro9inlt6aT3Nn8NVDm5TqFF7YMqGw0oJWhpuZZ2HgG6j7Xv8As+nr16WvlYrE5vkZos/GYrLNNmu/2+6lbYQWSjAhFsCJRbAiUWwIlGBC8dAQQQCDsQcC6CQZCh56cxmx3Q+Unt+qf5Hv9/XWwmJz/I7VbmGxIrCD+4evMfXqPMPJlXX4W5A01SKth9DCSEP25LFTb1VAWv8ArEW3UgIYqqD8gVrG7qQ+PCv8rA2/L1sGPoxXwn2uvMX72A74WpkCZ3B6+i5VaTljYjrwMHwVC4SoyRJVQSPElKDI0qKNbMI2vHGrAgDSbnUD5hsb3FOPxtOmG0aQlziLnTh5LmDwtZznVaxgCQAO+bninUPDUAUVGYTmSS7SVDFvCoRyHQW3dml8BHc69IvYnMqYyq9xbSGunEyNfAX8pWi2k0CXFcZrUvJ8tJKq0ymrLI66bwQiO3LJGyuVDPp3sdza4GOUmtbna35vl0vczr3TafyhxJgm1/IKdgyYzQc6KmSGmVSVnrJWiUJ6pFH4hGQBsWUOLFtRJJtp4SqbvdHdfzJ35xbayi6s3Ro66/KT4Qzeiy0v8vHUVdS7KkrmHkJGGk0qoVt0BfawBN13tpADhqsaJnoCfZU5HE6LWOG87SspxMgZRqZGVrXVkYqwuCQdxsR1FsWNIcAQokQYVU+L6osNLO+pFiqQWmQXaMMjjp0ZS+hWG9x2OK67XOplrRJ4Hry5qVMgOBKo9BEnzVJHzEkivpglU+CSPSwMJuT9JHqeMKTcpIerKAcl5d2b3RB3G4PHuMAzxHApsRmAnu65eyrfEZNOVoVeYUuhGaMuWWRwWBb1Cgi2kbXjBtexGrgavajNU47eEfdJ4prmiKevNL5LDIahKaJVkgkGvlSCORVPRmQSMLkGzEIwJFzfE/itGlR/5RIkCCJ8pE+sqj4bXfVaWPuQSD9DHXmpHiTKJcvmhkpYpXRW5kqLGzQ3sUNiSzIGjLKQ1wARubAYzMPWbiGubUIB0Bn5uPIGDdaNRhpkFo+yV4ozWmzNoWiIYQyRaiwK+CZirofucRAsNgH2JxHDUqmFDg7cHzFwfKbcl2o5tWI2j1WmfC7MGalkpZWLTUcrQMWtdkG8LfcUIAPfScalKoKjA8bpR7criFZc3yqGpiMU6B0PY7EHsVI3Vh2IsRi0Ei4UVnWZ/CdtV4agNH15cy2J9i69V9tN9tybnFr8Q9zcqpqUiWkNMHiuP6A13/df7aT/AJGFez5rO/pP+/p+Uf0Brv8Auv8AbSf8jB2fNH9J/wB/T8pObgavUE6IHsOiTNqPsA8ar+bDB2ai74U7/q7zEfdV+VGR2jdWSRfMjizC97H3BsbMLg2NicQIIWdVoPpGHheY4qktQ0cs78uCNpWHULay37sxIVfWxNzY2BtjoaSmaGFqVv2i3E6KeTgKuPamH3zPf8bQ2/jifZp4fCjF3+n5Xv8AQGu/7r/bSf8AIwdnzXf6T/v6fleP8PKxgVb5XSdj9LIf/wCODJG6634WWnMKl+78p9knwqVSDVTmUA/o4xoB9na5Zv8Ad0fyw2cTULYlabWAarRKaBY0VEVURQFVVAAAHQADYD2xQprNvixV8+RKFWARIZKuovewCKRDqta45njtf6gxRiKvZtEakgev2VlNuYqn5PxNFQ0PyoBapMassegktJMC5DbWsqtGLdTpI3xnVcK/EVu00bJvyFvUymW1RTZl3+684V4UeanM1RHI86XCJURnTpu7WRC6a3ZmY6pCAC3S25MTiwx+SmQGndp7tTBgCBouU6UiXa8+vdVqrLycw1PliJjjjUqEj3uwURWS42BI6nY9Nt7BYeiKLqhGsXvJ53v/ACsjGYir2zaTDxnTwHC9/JT/AAQWrJIzUPLIKaVFhaRyVAEc7hCvQlWVG1Hfyi4FhjI+I1SwFrTYg231H3IWnhmzdwuvMtqIlgDyVBigjYsJD4nmlFwOULnUIgT4xdTKzPvbFVRry+Gtlx22A5/+XDXLZWAgCSbe/wDHvda98M6YR5TSKE0Ax6rdzqJYM36zAhiOxJGNa+6TUpxJk61dM8JYqTZkcdVdSCjWOxswFwdiLjvjjmhwgroMGQsP4XQzQMz0DmGXzfLGPwSIW8QRrSROpvYXIsfCANjk4k5HgCp8w/ynQ7ToQe7vKbp3H7bHgo/MqSRoKmGpZjJTr8zTuyFGaNpHMxIIDC5YEg9GUDoN7qb2tex9PR3ykC8EAR7eSg4Egh21wo7JaA1NbTUhcoXYF5B1SymQ6OykKD4vX2FsbNd1uzN9J8dh9ePdZZmHYCTUFhJjwMSfoNu+60SszIU5KUua/Nsg3jkp3n6djNTpdT+1q/jjGrYHDG5+Xxj3stJleptdVmWuWrq0aOm+WqOW7VQkRmR41CkHlqFeRtWkgjSbqOthasUzRpEOdmbIywbz36C3f4KebO6wg7pReJ3hr3qaWsppJJUWOUclkRl2s6gylXkUdFLK2xABvi/DZqVPKWEC+8+dgQOcEKFQB7pkK2xz50qCZKyKc6riF4UWN0JBBDKFdfCfKd9judr0j4ozPlcIHt1xUv0piQU+ofiNUqryVlAY4kbTIYnLvGCFIdoyo1JZrllJIsdtjhtuLpOeGA66dcVUaLgJTOq+M8R3gp9Q/wDzzxw/kBzD+dsPMpZtwO8gJSpWDDGVx7gSnuXfFmJ7cymkA7tC6TAfgCrn8FJ9sWfpahEtg9xBVX62kDDpb/5Aj3sr1lOaRVMSzQOJI26EfvBB3UjuDYjvhbRNgyo3jDh1ayGwsJ0uYX9D3U+qNYBh9xG6gjhEhV1aTarCxyyWggaeSKJPDJKwQah5TYlyR3KqrkjvptioC8Lz1DDF9bs3ba+C2vJ8rjpoVhiWyr+bHuzHuxO5OLl6RrQ0QNFxnWdQUqB53CgmyixLMfRVFyxtvt0G52xJrS4w0SVx72sbmcYCoeZfF1EJ5dMev+unjiv72Gs/nY4v/SvH7iB3kJYY2m79gc7uaT9F5R/Gam2E8EiE94XSZfYbFXuTt5e4xS9mTcHuIKvp1M+xHeCPddZjx3mRcRwZeis66hzJdTRhm0o0qqAFubnSGJsrb7YR/XUYJm3vbbrgmuwfwTCtr83pkE8lfG4ALOjQR6NW2iNbBWIve7sygAXPey9P4k2o/K1vd9z9hKsdhi0SSqplma82aqeWrp2nq9KyR/LyTKRuFijKupYBTY6QwAUXY9TLFZnlrshgbyB4mQY5SfBFKBIkX8V1k2dmmaVEpuZXGaRaioZXeNfE1rctGfRt5AB0/KuphxWylz4pwIGh09+d11tQtmBLlZ6anirwYJM5dZm2EKRfK3PoFlXmyD1sdxfDNHB4dnzNE89fwqn1qhsVkJkbkMLaWjtdR0Nzp2HQHVtt1ufe+qH56Z2iPI28+Pf3zn5MlYE3zT3gi/iI04RwiLx/o9ueaNBM1HTAJMIUJaaVkvIuodNVyrEkBQNNxqXGB2gyds6M7tJ0ABt5bcdditbLfKNB6peoonlr6eI0vywnYRRs5iZ441UluVGmyFV+u5fSW2tc4nhGteMufNuYmCeZPsI5yo1SW3iFutFSpFEkUY0pGoRF9FUAAfgAMaaVS2BCqNdwFCZnnpppqSWQ6pOSwKOx+s0bqy39xbqfU4qq0KdUQ8Spse5n7Ss0+IjPTVUEUlZFVyDUGiaNILRupDrJLr0jWvQG29mtsL0DB06bTkkeZuNDHL2U+2c4iVHZPwS7SCXMI+VAqgG8qePsuoqxPSw2sWNrWxXiviQeAKJl0Rodt7ooYTs5zftknz28581Y4825TPHluWuRfSxa8UZNhe0Z+tawYsFI2DHoMZ5pZwHYir9T5+0TyTWaDFNv0VJzCmqqab5peXSaSRGEZtJP1kiRg2ob72HL32ONKm6lVb2Rl3Gde8m335Jdwc05tOtuoT4VUmYRxaRQNUszLJzERJTv4NNx4l07krc3J9MV5G4ZxnPltESRznxUpNQDSVzR0HyjMi1NaZgd4qGGTQD3uXsrj8MDqnbCS1scXkT6XCA3JaT4KXgz/N4N5aZ6iI9pIgHI9DyibH7wcUHD4Op+1waeRt6/dTFSs3USOuCY5fkdHVxyJSu9PWK7OkMvhZQQPov10uCQ3mUMLi2xuOKxGHeHvu3SR79/EaFVmjTqtLd+BUBVuTTtrjAnhbS9wA6npe43G/cY9H2zauFzgAkb78jxWCKDqOMySQ1223McFo/w54spKKOZKmcIzypa6sdV4k+k8INlJGkt0GkXxTjP7ngL8bapj4eD2PibcL6eCu6fEXLCxX52G47kkKdgdmI0t+B2NxhVPQoHK6jKIKtqpcziYs0jBGmiKqZWLNaw1bXIFz0OOReVS2ixtQ1BqVOf/UjK7sPnI/CLnzWPsDazH2W5x1XQst+J+fw1kxnpptaCmjW9mXSebIXXexUsNFxsSFW/bDVG1KoRyv46eKRxAmvSBuPmt4WPgoCGjeZ4aWmRVlcanIAGhe5YgbADr36DqRezH4pmGojY7xE8h3lUYHDOxFZz3kuEwJkjme5TFQlDRVEYpkkraqEEsqDUOYSPHIyht1sbIoNjubHfHnAa+IYTUIY13HhynjuTqt+GUyA0SQl583zeQ65I6iKHuKWFC/8A52L/AIjEG0cG2zSCf9iY9LKRfVNyCByUU2QmrlBgnmmmAvyq+KQMPXxkNH+G2L/1Aot+doA4sI9rFV9mXGxk815PxDLSQxpA9EkzFxI1NGjWWyaCzKCuu+vYX209+oMO2s8l4cRaMxPOY5aINQtAiJ5I4ZoauKX5iOGKrLEvGxkJVm+uyE2US+oks+xsDvgxD6L25HOLdjbynl3W4lFNrwZAlWqSqpqpmTMqJopChOtyzoFGxKvsYQNi2yhbgt5t0clWkAaFSRwFj4jflc8tFfLXH52qr1PClRSSNIsAlplZZBI88Sghd0DksBp12J2GoADa+2kz4hTqUTSmHO1gE+Wv89yUdhSKoqahsxpvv9P5Vq+GNHLWUxEWZCMq7NNGlOhk1MxJcuzMHDb2YD22tYSfgaL3ZnD3XRXeBAK0PIODIKaY1BaWeoI086dtTAfZUABUH7IGGGU2sblaICqc4uMlWTE1xGBCrHxJlqVyyc0hYS+EakvqVSy8xl0gtcJfddxuRuBgQsYybN4aA30mSSQk875h+WSOoZkjvJ66SpIvv1vjNrUKmIubDhAn1PrKaY9tP+VIS8YQyHU8683ciVhpWFPrmGK5bmEHSpJ5huxOhAAaBhHNEBtuG5PM6RudtBcqZqg79cup8EnB8QBE5flSqun6GKwVSovpF+gX6zMoJZiBcKgDTd8NLgASOZ364XgDmbcGIAKrtdJLXSmaXU0h2tq0Ko7Ko0sQB+/c98buD+HsbTDGA+30Kx8VjyxxLiI7p+oSNZlDIBp0BrggqSGBHcMxvt18Nu22Gq2CLWwAOu/XuA8Eth/iLXukk9chp3knvS9FxJXJN/1qUsiMQGJcGyk2Kv1Jt1IvjKPw6i4lhaNCbC9hPI9aLTOMc1oeDYkDzMTuFZ+HeLFlXVV5nNG178pYURfwdUYsP+E4yq+ELLUqQI4yT6SE+yrP7nJTiniajkRFVTVtq8LK+iWO2+pGCCQG+/Qg9zgwmExGcgfLyiQfCYXK1amGyfPSPFVTNpZJ5A76I5SumRmILyqD4GaNVNnC2BI62HS2N7DYKpRBbmAB2NyOMC5idJCyK+NpVIcGl0biw8zA04FR8HheNeYHUOBoKsLX26MvTfF7Ple1uaQCLX37wq6nzse7IWkg3BG19WnXqVPZREnjIUBW0OotsAyD+d/zxp4ZjPmgWMHzH8rFxtSoMsuMjMD4OP0hSHyyfYX/AIRhrsmf4jySXb1f8j5lRlZGgmLFFOlEAuNt2e+3qADhOq1gqlxAsB6k/QLQw7qhoBocbl3fYN+pCr9PFrVVMw2Fwml2A++y2v69cZdNhe0NL9NoJ+kLbqVBTc5wpm+plonukz3aKay2tkhSRQpk5hvO8Mg5jqB4YvLqiW+7EAsb9sL4nAVaru0kOjheDxI1J4CAFZQxtCm0Mgs77T3HT1VxyPimh+XRdYohuDFGw2NzuSqEk+7Wv6YwK2Er9oTGfmfyfZazKrMo2UPnPGEkUqJR5hJUBjpIkgjst7Ws+hSx9gLdd+xbw2AbVtVphumhPtJ91TWxBptLmumJVakzetkaWP5qZgWbV42Abc32GyqfTZd7Y0mYGnnhjRblw8/M+aTdiyGB7yRP18vTyXUOSFowbISBbY6T/wAS6lP5H7zjUZgi9k29j5iR6eKyqnxJtOpEnykeRgjz8E8yLO5ctk1IGZGP0kTNdT6EEKNLDpe2/Q9rZXxD4cyo2DII31+y08FjXE6gjy+pUw3Gyu7HVKkRI0zOmrkSWOl/CSLi+lgPOrC4B1a8v9A5rdASNhuOH1HA+EaHbgnq3XXN1FxrFCbxOi3uJIQxeHV3MTRgvEG8wKhkO9wrXxX+idU/cJ4HQxzmxjvB4SFLtg3T8KEr635hxV0nNgnFwh5zs8hFto/Azy3I02uAPrWGHaDKlGGG45DT1AHqqXlr7r6LytpDBEZgBKY1MgHQPpGoD21Xw6qE6wIRgQjAhNswy+KdOXNEkqE30yKHW46GxBGBCRo8lp4gBFTwxgdAkarb8hgQmvFnDcNfTNBKLd0cDxRt2Zf5juLjvgQvnieKShqmpqtdEinYgbOOzKdrqex+8GxBGH8LiIdDlm47ClzSWepT2rzSG1uYpJ20r4ifbSN/4Y0q2JpBt3DrrksXDYSuX2Ye/T1/lIV3D0iOhkmpqRh4gJplVx/uKHb8Cx/DHm6nxFj3ZqDXGNwPv9z3L1FHBPDC2sRfYn+B5Ad6ip0jEug/LOT/AKyOSQRn8LCx/ADDVGqyqfmYATxkegJCpq0qlJvy1HEDgGk+Zj6le1U0kLaDy0v9VAwH3kjxH8/wwxUfUouymByE+sXPn4JalTo4hucZjzdB8BNh5eKngiGnsQAPdbC/3D+ONOGGjBEeCxi6oMTIJJ5GbePsqokVp0C2PjW1jfuP874xA2KwDeI0716Rz5w7i61jrbZW3Lowl1v5URfyXG5QbklvANHkF5nFONQB3EuPmU7EosDfY9MX5xAKVNN0kRoo2vTU0oHXlof3yjClZuYvA4N//S0MM7I2mTxcP/oVWsqiVnGorb9Y/wAupxj4ZrXOvHivQYt7ms+UHw++is2csoiBAFx5TpNht6jdfw3xsYotbTBA68LjwuvPYEOdVLSddRP0Nj4iFDU5eYFmELKBuZLgqP2xv/HCFMvrAudlIHGbeIv7rVqinhyGtLgTplgg+Bt6Be5ZGjsdElNTW21yvJf/AHLqbfeQDvhKpiuy/tU78RJ8pIjylOtwpqD/AJXkjgYA8cuvnCkqXI2jhaUNDPHHu7wSCXSB9ZgNDgD31W9ABjmF+IUGuFN4LSdJH2j6qOMwdd4LqZB7j95HlCcpm0Oi4lVjboCL/lscehGIp5JDp915l2ErdpBbHt53C44U4fkzSq5cd1p1P00wXoPsgm/jPQDtuSLCxxa9bOYGi9JhsPkaC7X0X0Xl+XxwwrDEipGg0qoGwH8/cnrhZNprWcO0kv6Wlp5LdNcKN/EYEKQhhVFCooVQLBVFgB6ADoMCF3gQjAhGBCMCEYEIwIRgQuJYVbzKGt6i+BCwvjmvkleopamWNGE50QzOYYeUD9EwEYDTal8Wok2bawthWo+o2pocvIAn1VzWtLefNSEWbKaQSVFaXTyrDTgwhybhRrY83exN9SDT4j4d8ZJpHtcrGQeJvHgLehvbVNZvlknyt+VDSPRcuMRQRVVdOto4VUGOLUCQSpsAAPFd/pG6nSL6WQK+Y5nFrG6nc9aWsNp3r+SBAlx663UZmmQCCJErJWUqbaxDLp/ZEmghz72W9u/XGmz4n27cmTNGnzNB8RdZ5wBpVC9jonUEEjwuE3pc2DRiOOEs+l25kkjLGqoCWYBQGYWB8x62Frm2LK2LxBtnytsIb+6+kk/RQpfD8O05i3M47nTwGi4o+Eqo0UWYIrTK7suiINI66Q41va9vGOguQLH2E2PyvzFWVKeZhYOr3UKK91HXxBmuCOh0oo/EWO334tGIe0WN7+wH3VLsKxxMi1vck/RPpszIgWx9gPu0k/59xhp+JIpCOtEmzBg1zPefWE2p6mSR4wiu76gSkalmIVrgADc9Thb9QflPO/gZTX6RsOA3BjxEfRStdwlU0UdHPIUQ1D6RHJqRkOrYSAWOgixJHS9vQlUuLWkgkW218OacLQ+zgD36LzMM0ikAikjkp7MySXcyKCnmA8JfVewIOu1x9+JNxeILC17u0Go0a6/PSO8Jb9DRY/PSGQ+Y8tfIqSpeH5XijelUTJGRJy5IHRZgCDYO6gPf7JAB3IJtbC1f4k3L2DhkHEEEzxMafdX0cCRUNYnM7uIEcpn+FIrVZboSogQRnWBNTklHQkHxRm4aJxawKEK3lIBIK5xbiZLHmeDtQe/YjvuNRzemnGYeSdcVVoan0JXwywy2stSrDY+JQZItJA8LWLg7owLXFsQwzIqSaZBH+Mexn0Oh0Xah+WA6x4/hTfw2zGSWojgjcTU8cLc4FuckZBXlaJSuq58Q0EtYL2xqUHVHTn02tBStQNEQtVjQKLAAD0AthhVrrAhGBCMCEYEIwIRgQjAhGBCMCEYEIwITetoIplKSxpIpBBDqGFj1G+BCrWX/AA4yyDWRSxsG684mUKPbmEhfvG/qcCFneTLSPW1VfFNBTxQl4oERFWNVA0CR7WDa2JcKCCbjfsMv4hUeSKIZMx0PumsO0AZyU0XK6rMDIks08kUapo5iJFreTYS8tbEKiEyBWux8P2rGrtaWGALWgEzpJgDaTxNpFtVPK6pqbeSkMn4XD8yokVo4paWaBY2FjFGGQRHfcMyhpDfux7k4qq4siGNMkOBnibz5WAUm0tzpBCpfBXEVTQsksTNod11w9VlBsCAv27dGG4sAbg2x6Q0oZm6PXWoWV2oNXIP47+vYr6Gn4RoHdneipWdiWZmgQkkm5JJW5JO98Uq5IjgjLr3+RpvuMSlR9ykWHvYb2x2TELkCZTfN8upcvpqispqOnSWGF3UpEqk2UmxKgHTtv7Y4urBudJW11M9XK0olkRWZj4bFhdFHRAd10gD874MUDToF7eBvzj6fRQw9QPqFh2OnL8/Xum48Q8JuZ5iEMiVUjELY6Y5FQNE5K7qrnmxu22zjGFQxYyNvBaPMEwR3ixHctF9Iyea4o3noao071UkVLGY3QuiSII3LWjkPnjF1ZA4OnwjpteTwzEU84YC4zMSDI3Gx2MRKBmY7KTZO8jyuhhzgwTmCojrAzoJkVjHLqDAKxFirh2tbrpUb2F3sDWfUpw5sRA6+qorsDXWOqvr/AA4y01Cz/KoGXcKtxHcdDywdH7rHvh1UK0QwqosqhR6AWH7sCF3gQjAhGBCMCEYEIwIRgQjAhGBCMCEYEIwIRgQoXjTKJKugnpoZBG8qaQxva1xqU23AZbqSL2DXsemBCoGQcB1YKc+KIvGLLNNUNMiWGxipwiKN7bEqR6k4SfhHOJAdDTqAIJ7zr1orxWAGknmq1xzxBX0jPTSRpA8h1Goiv9MAFXUhPlNggI3K2A2uCYU/h1NrpcZA0B0XTiHEQLKqU7VVQNL1E8iN1VpnYW9wSR+G+NbD4BriC1o8AB9Fm4nHikCCStL+EvB8LTNWlLrEeXDe5u488m/2fIvodfoLSxQptflpjRcwTqz6WeqddBawWvYXTaMCF4RfAhYHx/wVFS1jLGmmOYGSCxICkEcyP0sCQw9nsPLhzC0qdUFhHzbLPxtarQLagPy6EQPPj6qo1GY1kNv+lVAsenPfb8NViMKVsDTZ+5jfISnKGM7X9pPqtE4HzDMMyA0xQqiLolqpELBwOqCMFQ7E+axAFz0JAOZ/TKckhxjhw8U7+pdGi6zj4c1kn0NPGlNGX1EpVM0Qsb6kiMV0e+40ld+564YpUHtdme4O5xfzn3Vb6gIgCPZbHEpCgE3IABPS/vhpVLrAhGBCMCEYEIwIRgQjAhGBCMCEYEIwIRgQjAhGBCMCEYEKPz3JIKyEw1EYkQ72OxB7FSN1PuPU4ELM5/h9BDViFJqgKxG5MRYX9CYrn8b4vp4mpT/alquDpVf3D1MLUMoy2OmgSCFdMcY0qOv3knuSbknuScUJlPMCEYEIwIULxXkEVZBol1AoeYjoQGVgCLi4I3BIIIIsfuxJj3McHN1ChUptqNLHCxVA4e+HVLUSM07zOqnyalQN95RFf8iMTqVn1NVClh2UhDfWStTo6VIo1jjRURBZVUWAA7ADFSuS2BCMCEYEIwIRgQjAhGBCMCEY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285720" y="214290"/>
            <a:ext cx="864399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МУНИЦИПАЛЬНАЯ программа «Развитие </a:t>
            </a:r>
            <a:r>
              <a:rPr lang="ru-RU" sz="1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 АГРОПОМЫШЛЕННОГО  КОМПЛЕКСА В ЗАВИТИНСКОМ РАЙ</a:t>
            </a:r>
            <a:r>
              <a:rPr kumimoji="0" lang="ru-RU" sz="1400" b="1" i="0" u="none" strike="noStrike" kern="1200" cap="all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оне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»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00108"/>
            <a:ext cx="1714511" cy="12144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9" name="TextBox 38"/>
          <p:cNvSpPr txBox="1"/>
          <p:nvPr/>
        </p:nvSpPr>
        <p:spPr>
          <a:xfrm>
            <a:off x="214282" y="2357430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/>
              <a:t>Цель программы: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2844" y="2643182"/>
            <a:ext cx="885831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400" dirty="0"/>
              <a:t>обеспечение устойчивого роста производства сельскохозяйственной продукции и улучшение качества жизни населения.</a:t>
            </a:r>
          </a:p>
          <a:p>
            <a:pPr marL="171450" indent="-171450">
              <a:buFontTx/>
              <a:buChar char="-"/>
            </a:pPr>
            <a:endParaRPr lang="ru-RU" sz="1400" dirty="0"/>
          </a:p>
          <a:p>
            <a:pPr marL="171450" indent="-171450">
              <a:buFontTx/>
              <a:buChar char="-"/>
            </a:pPr>
            <a:endParaRPr lang="ru-RU" sz="1400" dirty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400" dirty="0"/>
              <a:t>Расходы на развитие агропромышленного комплекса в Завитинском районе за 2019 год составили 475,5 тыс. рублей</a:t>
            </a:r>
          </a:p>
        </p:txBody>
      </p:sp>
      <p:graphicFrame>
        <p:nvGraphicFramePr>
          <p:cNvPr id="43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163135"/>
              </p:ext>
            </p:extLst>
          </p:nvPr>
        </p:nvGraphicFramePr>
        <p:xfrm>
          <a:off x="1187624" y="3143272"/>
          <a:ext cx="7416824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Пользователь\Documents\фото)\P1440589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000108"/>
            <a:ext cx="1571636" cy="121444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ocuments\фото)\P1440799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000108"/>
            <a:ext cx="1619249" cy="121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142852"/>
            <a:ext cx="822960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Муниципальная программа «Развитие физической культуры и спорта в Завитинском районе»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457200" y="1000108"/>
            <a:ext cx="8186766" cy="928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6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муниципальной программы: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условий, обеспечивающих возможность гражданам систематически заниматься физической культурой и спортом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214282" y="4143380"/>
            <a:ext cx="8715436" cy="22860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сегодняшний день в Завитинском районе функционируют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спортивных сооружений, в том числе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плоскостных спортивных сооружений, 14 спортивных залов, 1 сооружение для стрелковых видов спорта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1 стадион,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 детско-юношеская спортивная школа.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ocuments\фото)\DSC001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2286016" cy="1785950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ocuments\фото)\par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00240"/>
            <a:ext cx="2500330" cy="1871675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ocuments\фото)\sportarifdsvb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214554"/>
            <a:ext cx="2143140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072330" y="1928802"/>
            <a:ext cx="1928826" cy="857256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/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 – приходить на помощь) </a:t>
            </a:r>
            <a:r>
              <a:rPr lang="ru-RU" sz="2000" b="1" dirty="0"/>
              <a:t>	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00034" y="1714488"/>
            <a:ext cx="6143668" cy="114300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бюджета другого уровня, выделяемые в целях обеспечения передаваемых расходных обязательств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0034" y="3429000"/>
            <a:ext cx="6143668" cy="8572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 </a:t>
            </a:r>
            <a:r>
              <a:rPr lang="ru-RU" dirty="0"/>
              <a:t>	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00034" y="4929198"/>
            <a:ext cx="6143668" cy="92869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zh-CN" altLang="en-US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右大括号 12"/>
          <p:cNvSpPr/>
          <p:nvPr/>
        </p:nvSpPr>
        <p:spPr>
          <a:xfrm>
            <a:off x="6715140" y="1785926"/>
            <a:ext cx="285752" cy="41434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7"/>
          <p:cNvSpPr/>
          <p:nvPr/>
        </p:nvSpPr>
        <p:spPr>
          <a:xfrm>
            <a:off x="7072330" y="3571876"/>
            <a:ext cx="1928826" cy="642942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Субсидия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 -поддержка)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" name="圆角矩形 7"/>
          <p:cNvSpPr/>
          <p:nvPr/>
        </p:nvSpPr>
        <p:spPr>
          <a:xfrm>
            <a:off x="7072330" y="5143512"/>
            <a:ext cx="1857388" cy="642942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/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 – дар, пожертвование) </a:t>
            </a:r>
            <a:r>
              <a:rPr lang="ru-RU" sz="2000" b="1" dirty="0"/>
              <a:t>	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1538" y="142852"/>
            <a:ext cx="771530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помощь, передаваемая бюджету другого уровня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472" y="142852"/>
            <a:ext cx="8229600" cy="793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Объем фонда финансовой поддержки поселений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19588177"/>
              </p:ext>
            </p:extLst>
          </p:nvPr>
        </p:nvGraphicFramePr>
        <p:xfrm>
          <a:off x="827584" y="1124744"/>
          <a:ext cx="83164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714612" y="1285860"/>
          <a:ext cx="5810291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50146363"/>
              </p:ext>
            </p:extLst>
          </p:nvPr>
        </p:nvGraphicFramePr>
        <p:xfrm>
          <a:off x="571472" y="1428736"/>
          <a:ext cx="8096275" cy="269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1700" y="268288"/>
            <a:ext cx="6972300" cy="206375"/>
          </a:xfrm>
        </p:spPr>
        <p:txBody>
          <a:bodyPr>
            <a:noAutofit/>
          </a:bodyPr>
          <a:lstStyle/>
          <a:p>
            <a:pPr algn="l"/>
            <a:r>
              <a:rPr lang="ru-RU" sz="1600" b="1" dirty="0"/>
              <a:t>МУНИЦИПАЛЬНЫЙ ДОЛГ ЗАВИТИНСКОГО РАЙОНА</a:t>
            </a:r>
          </a:p>
        </p:txBody>
      </p:sp>
      <p:graphicFrame>
        <p:nvGraphicFramePr>
          <p:cNvPr id="17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2357438" y="5143500"/>
          <a:ext cx="6786562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4348" y="392906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/>
          </a:p>
          <a:p>
            <a:pPr algn="just"/>
            <a:r>
              <a:rPr lang="ru-RU" sz="1400" dirty="0"/>
              <a:t>Долговая нагрузка района – отношение объема муниципального долга Завитинского района на 1 января соответствующего года к общему годовому объему налоговых и неналоговых доходов  районного бюджета.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786" y="2996952"/>
            <a:ext cx="1714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Долговая нагрузка      региона, %</a:t>
            </a: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714348" y="3214686"/>
            <a:ext cx="82800" cy="8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46195"/>
              </p:ext>
            </p:extLst>
          </p:nvPr>
        </p:nvGraphicFramePr>
        <p:xfrm>
          <a:off x="857224" y="5199298"/>
          <a:ext cx="785818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4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1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89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0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2018 (исполнено)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2019 (исполнено)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802,9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1015,1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00166" y="4572008"/>
            <a:ext cx="6786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sz="1400" dirty="0"/>
              <a:t>Расходы на обслуживание муниципального долга Завитинского района:</a:t>
            </a:r>
          </a:p>
          <a:p>
            <a:pPr algn="r"/>
            <a:r>
              <a:rPr lang="ru-RU" sz="1400" dirty="0"/>
              <a:t>   тыс.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1972" y="535760"/>
            <a:ext cx="7881993" cy="75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Муниципальный долг – обязательства, возникающие 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Завитинском районом.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 descr="60%">
            <a:extLst>
              <a:ext uri="{FF2B5EF4-FFF2-40B4-BE49-F238E27FC236}">
                <a16:creationId xmlns="" xmlns:a16="http://schemas.microsoft.com/office/drawing/2014/main" id="{4CE3F70E-48E5-4565-AD6B-153FE1D01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2000250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F0"/>
          </a:solidFill>
          <a:ln w="48514" cmpd="thickThin" algn="ctr">
            <a:solidFill>
              <a:schemeClr val="tx1"/>
            </a:solidFill>
            <a:round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918655">
                    <a:lumMod val="75000"/>
                  </a:srgbClr>
                </a:solidFill>
                <a:latin typeface="Arial Black" pitchFamily="34" charset="0"/>
                <a:cs typeface="Arial" charset="0"/>
              </a:rPr>
              <a:t>                      </a:t>
            </a:r>
            <a:r>
              <a:rPr lang="ru-RU" sz="2000" b="1" i="1" dirty="0">
                <a:solidFill>
                  <a:srgbClr val="918655">
                    <a:lumMod val="75000"/>
                  </a:srgbClr>
                </a:solidFill>
                <a:latin typeface="Arial Black" pitchFamily="34" charset="0"/>
                <a:cs typeface="Arial" charset="0"/>
              </a:rPr>
              <a:t>Брошюра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918655">
                    <a:lumMod val="75000"/>
                  </a:srgbClr>
                </a:solidFill>
                <a:latin typeface="Arial Black" pitchFamily="34" charset="0"/>
                <a:cs typeface="Arial" charset="0"/>
              </a:rPr>
              <a:t>             «БЮДЖЕТ ДЛЯ ГРАЖДАН»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00"/>
                </a:solidFill>
                <a:latin typeface="Arial Black" pitchFamily="34" charset="0"/>
                <a:cs typeface="Arial" charset="0"/>
              </a:rPr>
              <a:t>                                                                               </a:t>
            </a:r>
            <a:r>
              <a:rPr lang="ru-RU" sz="1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подготовлена финансовым отделом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                                                                                    администрации Завитинского района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                                                                                                                     </a:t>
            </a:r>
            <a:r>
              <a:rPr lang="ru-RU" sz="14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2020 </a:t>
            </a:r>
            <a:r>
              <a:rPr lang="ru-RU" sz="1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г.</a:t>
            </a:r>
            <a:endParaRPr lang="ru-RU" sz="1400" i="1" dirty="0">
              <a:solidFill>
                <a:prstClr val="black">
                  <a:lumMod val="95000"/>
                  <a:lumOff val="5000"/>
                </a:prst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8434" name="Прямоугольник 2">
            <a:extLst>
              <a:ext uri="{FF2B5EF4-FFF2-40B4-BE49-F238E27FC236}">
                <a16:creationId xmlns="" xmlns:a16="http://schemas.microsoft.com/office/drawing/2014/main" id="{4773A28A-6288-4D36-B5AD-654A4486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565400"/>
            <a:ext cx="6049267" cy="2308324"/>
          </a:xfrm>
          <a:prstGeom prst="rect">
            <a:avLst/>
          </a:prstGeom>
          <a:noFill/>
          <a:ln w="25400" cmpd="thinThick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Контактная информация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>
                  <a:lumMod val="95000"/>
                  <a:lumOff val="5000"/>
                </a:prstClr>
              </a:solidFill>
              <a:latin typeface="Arial Black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Адрес: 676860, г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. Завитинск, ул. </a:t>
            </a:r>
            <a:r>
              <a:rPr lang="ru-RU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Курсаковская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76А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>
                  <a:lumMod val="95000"/>
                  <a:lumOff val="5000"/>
                </a:prstClr>
              </a:solidFill>
              <a:latin typeface="Arial Black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Телефон/ факс.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8 416 36 21 2 32,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  <a:cs typeface="Arial" charset="0"/>
              </a:rPr>
              <a:t>21 1 71 </a:t>
            </a:r>
            <a:endParaRPr lang="ru-RU" dirty="0" smtClean="0">
              <a:solidFill>
                <a:prstClr val="black">
                  <a:lumMod val="95000"/>
                  <a:lumOff val="5000"/>
                </a:prstClr>
              </a:solidFill>
              <a:latin typeface="Arial Black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lumMod val="95000"/>
                  <a:lumOff val="5000"/>
                </a:prstClr>
              </a:solidFill>
              <a:latin typeface="Arial Black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CYR" pitchFamily="34" charset="0"/>
                <a:cs typeface="Arial CYR" pitchFamily="34" charset="0"/>
              </a:rPr>
              <a:t>E-mail: </a:t>
            </a:r>
            <a:r>
              <a:rPr lang="en-US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CYR" pitchFamily="34" charset="0"/>
                <a:cs typeface="Arial CYR" pitchFamily="34" charset="0"/>
              </a:rPr>
              <a:t>finotdel_zavitin@mail.ru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  <a:latin typeface="Arial CYR" pitchFamily="34" charset="0"/>
              <a:cs typeface="Arial CYR" pitchFamily="34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91440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1728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08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  <a:solidFill>
            <a:srgbClr val="FF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  <a:solidFill>
            <a:srgbClr val="33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  <a:solidFill>
            <a:srgbClr val="99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2976" y="142852"/>
            <a:ext cx="7000924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fiction.eksmo.ru/upload/iblock/a35/a350a8c04463119d0faa537e8b887c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857356" cy="242886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928662" y="142852"/>
            <a:ext cx="6215106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регулирует Бюджетный кодекс Российской Федерации?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785794"/>
            <a:ext cx="6929486" cy="1143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85794"/>
            <a:ext cx="6786610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(принят в 1998 году) устанавливает общие принципы бюджетного законодательства Российской Федерации, организации и функционирования бюджетной системы Российской Федерации, определяет основы бюджетного процесса и межбюджетных отношений, основания и виды ответственности за нарушение бюджетного законодательства Российской Федерации.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714620"/>
            <a:ext cx="8715436" cy="357190"/>
          </a:xfrm>
          <a:prstGeom prst="round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3092130"/>
          <a:ext cx="8715437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9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1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25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6936">
                <a:tc>
                  <a:txBody>
                    <a:bodyPr/>
                    <a:lstStyle/>
                    <a:p>
                      <a:endParaRPr lang="ru-RU" sz="11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положения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</a:t>
                      </a: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</a:t>
                      </a: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Российской Федерации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 </a:t>
                      </a: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 в Российской Федерации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 </a:t>
                      </a: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нарушения и бюджетные </a:t>
                      </a: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меры принуждения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604"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Структура бюджетного законодательства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Структура бюджетной системы Российской Федерации и бюджетной классификации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Стадии бюджетного процесса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нарушения и их виды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604"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понятия </a:t>
                      </a: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термины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Принципы бюджетной системы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Полномочия участников бюджетного процесса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меры принуждения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604"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Разграничение бюджетных полномочий Российской Федерации, субъектов Российской Федерации и муниципальных образований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положения </a:t>
                      </a: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доходах и расходах бюджетов, государственном (муниципальном) </a:t>
                      </a: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долге, межбюджетных трансфертах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государственного финансового контроля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60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Бюджеты государственных внебюджетных фондов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286512" y="1142984"/>
            <a:ext cx="2714612" cy="4429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3200" dirty="0">
                <a:solidFill>
                  <a:schemeClr val="tx1"/>
                </a:solidFill>
              </a:rPr>
              <a:t>Уровни бюджетной системы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00034" y="1500174"/>
            <a:ext cx="5214974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уровень: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 и бюджеты государственных  внебюджетных фондов</a:t>
            </a: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0034" y="2857496"/>
            <a:ext cx="5214974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уровень: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и территориальные внебюджетные фонды</a:t>
            </a: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00034" y="4286256"/>
            <a:ext cx="5286412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уровень: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 бюджеты, в том числе бюджеты муниципальных районов, городских округов,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и сельских поселений.</a:t>
            </a:r>
            <a:endParaRPr lang="zh-CN" altLang="en-US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右大括号 12"/>
          <p:cNvSpPr/>
          <p:nvPr/>
        </p:nvSpPr>
        <p:spPr>
          <a:xfrm>
            <a:off x="5929322" y="1571612"/>
            <a:ext cx="357190" cy="378621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http://minsvyaz.ru/common/upload/resize_storage/Oryol_240x180_240x180_g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13000" contrast="18000"/>
          </a:blip>
          <a:srcRect/>
          <a:stretch>
            <a:fillRect/>
          </a:stretch>
        </p:blipFill>
        <p:spPr bwMode="auto">
          <a:xfrm>
            <a:off x="7618290" y="0"/>
            <a:ext cx="1525709" cy="928670"/>
          </a:xfrm>
          <a:prstGeom prst="rect">
            <a:avLst/>
          </a:prstGeom>
          <a:noFill/>
          <a:effectLst>
            <a:outerShdw blurRad="203200" dist="50800" dir="5400000" algn="ctr" rotWithShape="0">
              <a:srgbClr val="000000">
                <a:alpha val="34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1538" y="142852"/>
            <a:ext cx="642942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</a:p>
        </p:txBody>
      </p:sp>
      <p:sp>
        <p:nvSpPr>
          <p:cNvPr id="4" name="Овал 3"/>
          <p:cNvSpPr/>
          <p:nvPr/>
        </p:nvSpPr>
        <p:spPr>
          <a:xfrm>
            <a:off x="785786" y="1124744"/>
            <a:ext cx="2286016" cy="7143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5" name="Овал 4"/>
          <p:cNvSpPr/>
          <p:nvPr/>
        </p:nvSpPr>
        <p:spPr>
          <a:xfrm>
            <a:off x="3500430" y="1214422"/>
            <a:ext cx="2286016" cy="64294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6143636" y="1142984"/>
            <a:ext cx="2357454" cy="7858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928802"/>
            <a:ext cx="2643206" cy="2071702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1928802"/>
            <a:ext cx="2286016" cy="20002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98" y="1928802"/>
            <a:ext cx="2571768" cy="200026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500570"/>
            <a:ext cx="8643998" cy="214314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sz="2400" b="1" i="1" dirty="0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  <a:p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2400" b="1" i="1" dirty="0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400" b="1" i="1" dirty="0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714752"/>
            <a:ext cx="86439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5857883" y="1785927"/>
            <a:ext cx="428630" cy="4714908"/>
          </a:xfrm>
          <a:prstGeom prst="leftBrace">
            <a:avLst>
              <a:gd name="adj1" fmla="val 8333"/>
              <a:gd name="adj2" fmla="val 5019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1285852" y="3286124"/>
            <a:ext cx="6572296" cy="271464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28662" y="142852"/>
            <a:ext cx="7500990" cy="6429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в Завитинском районе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857232"/>
            <a:ext cx="8643998" cy="6429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Завитинского района составляется на основе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1785926"/>
            <a:ext cx="207170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Завитинского района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1785926"/>
            <a:ext cx="207170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72330" y="1785926"/>
            <a:ext cx="178595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Муниципальные программы Завитинского района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785926"/>
            <a:ext cx="221457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214414" y="157161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929586" y="157161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15008" y="157161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500430" y="157161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2714620"/>
            <a:ext cx="8643998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Приоритеты бюджетной политики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3571876"/>
            <a:ext cx="2357454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бюджетной системы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3571876"/>
            <a:ext cx="2357454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3571876"/>
            <a:ext cx="2357454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бюджета на основе муниципальных программ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00166" y="4786322"/>
            <a:ext cx="221457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межбюджетных отношений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3504" y="4786322"/>
            <a:ext cx="221457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 бюджета и бюджетного процесса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158" y="6000768"/>
            <a:ext cx="8643998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НАСЕЛЕНИЯ ЗАВИТИНСКОГО РАЙОНА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1285852" y="335756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429124" y="335756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572396" y="335756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000364" y="3357562"/>
            <a:ext cx="142876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000760" y="3357562"/>
            <a:ext cx="142876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34" y="0"/>
            <a:ext cx="8501122" cy="1000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02" y="5929330"/>
            <a:ext cx="864399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доходам,  расходам и источникам — основополагающее требование, предъявляемое к органам, составляющим и утверждающим бюджет. </a:t>
            </a:r>
            <a:endParaRPr lang="ru-RU" sz="16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1357298"/>
            <a:ext cx="100013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61583715"/>
              </p:ext>
            </p:extLst>
          </p:nvPr>
        </p:nvGraphicFramePr>
        <p:xfrm>
          <a:off x="357158" y="1142984"/>
          <a:ext cx="864399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4714876" y="3857628"/>
            <a:ext cx="928694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/>
              <a:t>Всего доходов –</a:t>
            </a:r>
          </a:p>
          <a:p>
            <a:r>
              <a:rPr lang="ru-RU" sz="1000" b="1" dirty="0"/>
              <a:t>446626,9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500826" y="3929066"/>
            <a:ext cx="857256" cy="10001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2630096" cy="49440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-  110411,4 тыс.руб.</a:t>
            </a:r>
          </a:p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НДФЛ –  81607,5 тыс. рублей;</a:t>
            </a:r>
          </a:p>
          <a:p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товары (работы), реализуемые на территории РФ -4060,2 тыс. рублей;</a:t>
            </a:r>
          </a:p>
          <a:p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совокупный </a:t>
            </a:r>
          </a:p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 – 9274,2 тыс. рублей;</a:t>
            </a:r>
          </a:p>
          <a:p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– 2294,4  тыс.руб.;</a:t>
            </a:r>
          </a:p>
          <a:p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9265,2 тыс.рублей</a:t>
            </a:r>
          </a:p>
          <a:p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 –</a:t>
            </a:r>
          </a:p>
          <a:p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3909,9 тыс.руб.</a:t>
            </a:r>
          </a:p>
          <a:p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  382680,6 тыс.руб.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357166"/>
            <a:ext cx="2928958" cy="49440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и начисления на выплаты по оплате труда –  320132,4 тыс. рублей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 (муниципального) долга 1015,1 тыс. рублей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организациям – 329810,5 тыс. рублей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 бюджетам – 20780,9 тыс. рублей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Социальное обеспечение –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34864,4 тыс.руб.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857629"/>
            <a:ext cx="12144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33 885,3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5733256"/>
            <a:ext cx="4032448" cy="9286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Погашение бюджетных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кредитов от других бюджетов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системы,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2130" y="5733256"/>
            <a:ext cx="94408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-500,0</a:t>
            </a:r>
          </a:p>
        </p:txBody>
      </p:sp>
      <p:pic>
        <p:nvPicPr>
          <p:cNvPr id="16" name="Рисунок 15" descr="http://zarabotay-dengy.ru/wp-content/uploads/2014/05/2443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66"/>
            <a:ext cx="3214710" cy="494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643174" y="2857497"/>
            <a:ext cx="17859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20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493092,1 тыс.руб.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1285860"/>
            <a:ext cx="15716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 </a:t>
            </a:r>
          </a:p>
          <a:p>
            <a:pPr algn="ctr"/>
            <a:r>
              <a:rPr lang="ru-RU" sz="20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494891,0 тыс.руб.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1538" y="0"/>
            <a:ext cx="6929486" cy="571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Основные характеристики бюджета Завитинского района за 2019 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643446"/>
            <a:ext cx="27146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дефицит </a:t>
            </a:r>
          </a:p>
          <a:p>
            <a:r>
              <a:rPr lang="ru-RU" sz="15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-1789,9 тыс.руб</a:t>
            </a:r>
            <a:r>
              <a:rPr lang="ru-RU" sz="15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11877</TotalTime>
  <Words>2034</Words>
  <Application>Microsoft Office PowerPoint</Application>
  <PresentationFormat>Экран (4:3)</PresentationFormat>
  <Paragraphs>463</Paragraphs>
  <Slides>26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 Unicode MS</vt:lpstr>
      <vt:lpstr>宋体</vt:lpstr>
      <vt:lpstr>Arial</vt:lpstr>
      <vt:lpstr>Arial Black</vt:lpstr>
      <vt:lpstr>Arial CYR</vt:lpstr>
      <vt:lpstr>Calibri</vt:lpstr>
      <vt:lpstr>Cambria Math</vt:lpstr>
      <vt:lpstr>Times New Roman</vt:lpstr>
      <vt:lpstr>Trebuchet MS</vt:lpstr>
      <vt:lpstr>Wingdings</vt:lpstr>
      <vt:lpstr>Wingdings 2</vt:lpstr>
      <vt:lpstr>Wingdings 3</vt:lpstr>
      <vt:lpstr>Тема Office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ДОЛГ ЗАВИТИНСКОГО РАЙОНА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Sokol</dc:creator>
  <cp:lastModifiedBy>Admin</cp:lastModifiedBy>
  <cp:revision>1033</cp:revision>
  <cp:lastPrinted>2020-04-20T23:22:00Z</cp:lastPrinted>
  <dcterms:created xsi:type="dcterms:W3CDTF">2014-10-13T00:32:24Z</dcterms:created>
  <dcterms:modified xsi:type="dcterms:W3CDTF">2020-07-15T01:19:03Z</dcterms:modified>
</cp:coreProperties>
</file>