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64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CCFF"/>
    <a:srgbClr val="00359E"/>
    <a:srgbClr val="2DC8FF"/>
    <a:srgbClr val="99FF33"/>
    <a:srgbClr val="E0A0DA"/>
    <a:srgbClr val="CB63C1"/>
    <a:srgbClr val="C4B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868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65A2315-5CB3-4313-81DB-32E0C074E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3BE6C0-9029-424D-A2C8-E00CD79DCB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C2C6DB-0398-4C61-B594-049A307B076E}" type="datetimeFigureOut">
              <a:rPr lang="ru-RU"/>
              <a:pPr>
                <a:defRPr/>
              </a:pPr>
              <a:t>вт 24.11.20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09ED6666-AEB1-490E-88EA-D250006132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59CE3A5B-EEE9-4C64-A3D8-F7A9043C9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0B959E-C87E-46C3-A33B-411D8B907C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4EE9A4-1396-4037-8338-D362E88BA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74AA18-0A0E-401A-8E7F-28FE69184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F4B7AF-A103-47AE-A48E-4274F2B31C96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7204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F63DB5-4A8F-452E-8260-4B741374BE7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346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F26EDE-F9F2-425D-9ECD-E4C022CF79A9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092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школа\6746844630a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B6CFFD1B-1A51-4134-9050-BF9F2B57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03FE-D907-46FF-9289-767CF2AF5030}" type="datetimeFigureOut">
              <a:rPr lang="ru-RU"/>
              <a:pPr>
                <a:defRPr/>
              </a:pPr>
              <a:t>вт 24.11.20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CD42B819-7C0E-4E40-8C83-5CCDB1A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81D7F9EC-36EC-482D-92E7-0F98EF40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116B-0314-47A4-BB7C-81F65C7C4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01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4D7D-B7EC-4E95-B53C-5D17E2D7ADB4}" type="datetimeFigureOut">
              <a:rPr lang="ru-RU"/>
              <a:pPr>
                <a:defRPr/>
              </a:pPr>
              <a:t>вт 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573D-9CB1-472D-B7FD-24408B218C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83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7019-A469-4989-B909-C054E2693C6B}" type="datetimeFigureOut">
              <a:rPr lang="ru-RU"/>
              <a:pPr>
                <a:defRPr/>
              </a:pPr>
              <a:t>вт 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B858-154B-46CB-A65E-7CA5B811D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92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7F94-5F9A-4978-9724-69E6403C28EB}" type="datetimeFigureOut">
              <a:rPr lang="ru-RU"/>
              <a:pPr>
                <a:defRPr/>
              </a:pPr>
              <a:t>вт 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A367-4529-4D21-BDF6-EDB4EC3C0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0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8DDC-F66B-4236-8F53-94AB7D2D1BB2}" type="datetimeFigureOut">
              <a:rPr lang="ru-RU"/>
              <a:pPr>
                <a:defRPr/>
              </a:pPr>
              <a:t>вт 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72A0-E0D8-4545-8301-637D3D28B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72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68D0-FC67-402B-9681-AEEF575A6BBD}" type="datetimeFigureOut">
              <a:rPr lang="ru-RU"/>
              <a:pPr>
                <a:defRPr/>
              </a:pPr>
              <a:t>вт 24.11.20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8D16-9120-4331-847B-2938C7A231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8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2375-28B4-41AE-BD54-B004B6B5E323}" type="datetimeFigureOut">
              <a:rPr lang="ru-RU"/>
              <a:pPr>
                <a:defRPr/>
              </a:pPr>
              <a:t>вт 24.11.20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D0EC-B4CC-4D0A-9F4C-E5C897B84B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3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7A10-6567-43FE-A16D-423F0718BD54}" type="datetimeFigureOut">
              <a:rPr lang="ru-RU"/>
              <a:pPr>
                <a:defRPr/>
              </a:pPr>
              <a:t>вт 24.11.20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A405-6B16-4A38-BEED-17F314821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7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8C66-EAAD-40DF-A98C-F4280C7DEA4A}" type="datetimeFigureOut">
              <a:rPr lang="ru-RU"/>
              <a:pPr>
                <a:defRPr/>
              </a:pPr>
              <a:t>вт 24.11.20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5396-D91B-4D90-90B9-0E103C3BFD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31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BF4C-61E5-4BE4-AF3A-E8C77C871C5A}" type="datetimeFigureOut">
              <a:rPr lang="ru-RU"/>
              <a:pPr>
                <a:defRPr/>
              </a:pPr>
              <a:t>вт 24.11.20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B409-1015-4F86-B01F-1FB030BE8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0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B5DD-D1E3-4A4C-8451-72179874978D}" type="datetimeFigureOut">
              <a:rPr lang="ru-RU"/>
              <a:pPr>
                <a:defRPr/>
              </a:pPr>
              <a:t>вт 24.11.20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58FD-02A7-4E42-89ED-B6BB7972C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6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7FBAC-1FDC-4346-B97E-C8073B3BD7EC}" type="datetimeFigureOut">
              <a:rPr lang="ru-RU"/>
              <a:pPr>
                <a:defRPr/>
              </a:pPr>
              <a:t>вт 24.11.20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7F45E-C36C-4623-BA4E-B28F6D7DA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06FBF94-A29D-42BC-AA4D-8AC23C6E6AA7}"/>
              </a:ext>
            </a:extLst>
          </p:cNvPr>
          <p:cNvSpPr/>
          <p:nvPr userDrawn="1"/>
        </p:nvSpPr>
        <p:spPr>
          <a:xfrm>
            <a:off x="214313" y="214313"/>
            <a:ext cx="8715375" cy="6429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6BF6C7AB-D0F3-43BB-ACFD-9652B46115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8207375" cy="604837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Уточнение 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бюджета Завитинского района</a:t>
            </a:r>
            <a:r>
              <a:rPr lang="ru-RU" sz="40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2020 год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Решение районного Совета народных депутатов</a:t>
            </a:r>
            <a:b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от 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28.10.2020 </a:t>
            </a: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136/24</a:t>
            </a:r>
            <a:endParaRPr lang="ru-RU" sz="2000" dirty="0">
              <a:solidFill>
                <a:srgbClr val="0035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xmlns="" id="{738A8D1F-59B0-46A9-8BAF-D9D6E20AC18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59563" y="4581525"/>
            <a:ext cx="1289050" cy="720725"/>
          </a:xfrm>
        </p:spPr>
        <p:txBody>
          <a:bodyPr/>
          <a:lstStyle/>
          <a:p>
            <a:pPr algn="r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 </a:t>
            </a:r>
            <a:r>
              <a:rPr lang="ru-RU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endParaRPr lang="ru-RU" sz="40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113395"/>
              </p:ext>
            </p:extLst>
          </p:nvPr>
        </p:nvGraphicFramePr>
        <p:xfrm>
          <a:off x="250825" y="166688"/>
          <a:ext cx="8763000" cy="503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Лист" r:id="rId4" imgW="8543877" imgH="4543553" progId="Excel.Sheet.8">
                  <p:embed/>
                </p:oleObj>
              </mc:Choice>
              <mc:Fallback>
                <p:oleObj name="Лист" r:id="rId4" imgW="8543877" imgH="454355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6688"/>
                        <a:ext cx="8763000" cy="50371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Заголовок 1">
            <a:extLst>
              <a:ext uri="{FF2B5EF4-FFF2-40B4-BE49-F238E27FC236}">
                <a16:creationId xmlns:a16="http://schemas.microsoft.com/office/drawing/2014/main" xmlns="" id="{B37C017D-11B4-4E28-B4D6-743C062C6A29}"/>
              </a:ext>
            </a:extLst>
          </p:cNvPr>
          <p:cNvSpPr>
            <a:spLocks/>
          </p:cNvSpPr>
          <p:nvPr/>
        </p:nvSpPr>
        <p:spPr bwMode="auto">
          <a:xfrm>
            <a:off x="827088" y="260648"/>
            <a:ext cx="7772400" cy="1188871"/>
          </a:xfrm>
          <a:prstGeom prst="rect">
            <a:avLst/>
          </a:prstGeom>
          <a:gradFill rotWithShape="1">
            <a:gsLst>
              <a:gs pos="0">
                <a:srgbClr val="EDFFC9"/>
              </a:gs>
              <a:gs pos="50000">
                <a:srgbClr val="D0FCF2"/>
              </a:gs>
              <a:gs pos="100000">
                <a:srgbClr val="EDFFC9"/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Основные параметры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2020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год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C0BF6059-7AA9-46C3-970A-2BC318E0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687580"/>
            <a:ext cx="1655762" cy="297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xmlns="" id="{6E8F60B6-B94A-4CB7-BA05-08A881557CBC}"/>
              </a:ext>
            </a:extLst>
          </p:cNvPr>
          <p:cNvSpPr>
            <a:spLocks noChangeArrowheads="1"/>
          </p:cNvSpPr>
          <p:nvPr/>
        </p:nvSpPr>
        <p:spPr bwMode="auto">
          <a:xfrm rot="11027831" flipH="1">
            <a:off x="6640513" y="3506788"/>
            <a:ext cx="450850" cy="1706562"/>
          </a:xfrm>
          <a:prstGeom prst="curvedLeftArrow">
            <a:avLst>
              <a:gd name="adj1" fmla="val 62176"/>
              <a:gd name="adj2" fmla="val 112400"/>
              <a:gd name="adj3" fmla="val 33333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102" name="AutoShape 9">
            <a:extLst>
              <a:ext uri="{FF2B5EF4-FFF2-40B4-BE49-F238E27FC236}">
                <a16:creationId xmlns:a16="http://schemas.microsoft.com/office/drawing/2014/main" xmlns="" id="{EA1E55C9-7A14-408F-BE85-C9B8E4393D11}"/>
              </a:ext>
            </a:extLst>
          </p:cNvPr>
          <p:cNvSpPr>
            <a:spLocks noChangeArrowheads="1"/>
          </p:cNvSpPr>
          <p:nvPr/>
        </p:nvSpPr>
        <p:spPr bwMode="auto">
          <a:xfrm rot="11442139" flipH="1">
            <a:off x="6696075" y="2787650"/>
            <a:ext cx="481013" cy="1857375"/>
          </a:xfrm>
          <a:prstGeom prst="curvedLeftArrow">
            <a:avLst>
              <a:gd name="adj1" fmla="val 89855"/>
              <a:gd name="adj2" fmla="val 161001"/>
              <a:gd name="adj3" fmla="val 33333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3" name="Блок-схема: извлечение 34">
            <a:extLst>
              <a:ext uri="{FF2B5EF4-FFF2-40B4-BE49-F238E27FC236}">
                <a16:creationId xmlns:a16="http://schemas.microsoft.com/office/drawing/2014/main" xmlns="" id="{C10E134C-907F-4581-B2A8-F862828276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2" y="3024188"/>
            <a:ext cx="366713" cy="312738"/>
          </a:xfrm>
          <a:prstGeom prst="flowChartExtract">
            <a:avLst/>
          </a:prstGeom>
          <a:solidFill>
            <a:schemeClr val="accent6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4" name="AutoShape 15" descr="60%">
            <a:extLst>
              <a:ext uri="{FF2B5EF4-FFF2-40B4-BE49-F238E27FC236}">
                <a16:creationId xmlns:a16="http://schemas.microsoft.com/office/drawing/2014/main" xmlns="" id="{8026E078-546B-4941-A92E-90E2C99F0D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67625" y="2924175"/>
            <a:ext cx="1079500" cy="647700"/>
          </a:xfrm>
          <a:prstGeom prst="roundRect">
            <a:avLst>
              <a:gd name="adj" fmla="val 16667"/>
            </a:avLst>
          </a:prstGeom>
          <a:pattFill prst="pct20">
            <a:fgClr>
              <a:schemeClr val="bg1"/>
            </a:fgClr>
            <a:bgClr>
              <a:srgbClr val="C0C0C0"/>
            </a:bgClr>
          </a:pattFill>
          <a:ln w="38100" algn="ctr">
            <a:solidFill>
              <a:schemeClr val="accent6">
                <a:lumMod val="75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29" name="Text Box 34"/>
          <p:cNvSpPr txBox="1">
            <a:spLocks noChangeArrowheads="1"/>
          </p:cNvSpPr>
          <p:nvPr/>
        </p:nvSpPr>
        <p:spPr bwMode="white">
          <a:xfrm rot="10800000" flipV="1">
            <a:off x="7740650" y="306863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+5,5</a:t>
            </a:r>
            <a:endParaRPr lang="en-US" altLang="ru-RU" sz="1800" b="1" dirty="0"/>
          </a:p>
        </p:txBody>
      </p:sp>
      <p:sp>
        <p:nvSpPr>
          <p:cNvPr id="5130" name="AutoShape 15" descr="60%"/>
          <p:cNvSpPr>
            <a:spLocks noChangeArrowheads="1"/>
          </p:cNvSpPr>
          <p:nvPr/>
        </p:nvSpPr>
        <p:spPr bwMode="gray">
          <a:xfrm>
            <a:off x="7667625" y="4724400"/>
            <a:ext cx="1079500" cy="647700"/>
          </a:xfrm>
          <a:prstGeom prst="roundRect">
            <a:avLst>
              <a:gd name="adj" fmla="val 16667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38100" algn="ctr">
            <a:solidFill>
              <a:srgbClr val="898600">
                <a:alpha val="69803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5131" name="Text Box 34"/>
          <p:cNvSpPr txBox="1">
            <a:spLocks noChangeArrowheads="1"/>
          </p:cNvSpPr>
          <p:nvPr/>
        </p:nvSpPr>
        <p:spPr bwMode="white">
          <a:xfrm rot="10800000" flipV="1">
            <a:off x="7740650" y="4867553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/>
              <a:t>+ </a:t>
            </a:r>
            <a:r>
              <a:rPr lang="ru-RU" altLang="ru-RU" sz="1800" b="1" dirty="0" smtClean="0"/>
              <a:t>5,5</a:t>
            </a:r>
            <a:endParaRPr lang="en-US" altLang="ru-RU" sz="1800" b="1" dirty="0"/>
          </a:p>
        </p:txBody>
      </p:sp>
      <p:sp>
        <p:nvSpPr>
          <p:cNvPr id="5132" name="Блок-схема: извлечение 34">
            <a:extLst>
              <a:ext uri="{FF2B5EF4-FFF2-40B4-BE49-F238E27FC236}">
                <a16:creationId xmlns:a16="http://schemas.microsoft.com/office/drawing/2014/main" xmlns="" id="{693EB867-C612-4085-B900-DA5F061127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3" y="4968875"/>
            <a:ext cx="366712" cy="31273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>
            <a:extLst>
              <a:ext uri="{FF2B5EF4-FFF2-40B4-BE49-F238E27FC236}">
                <a16:creationId xmlns="" xmlns:a16="http://schemas.microsoft.com/office/drawing/2014/main" id="{BF4E5BD3-A471-4478-8F52-9BE452759A50}"/>
              </a:ext>
            </a:extLst>
          </p:cNvPr>
          <p:cNvSpPr>
            <a:spLocks/>
          </p:cNvSpPr>
          <p:nvPr/>
        </p:nvSpPr>
        <p:spPr bwMode="auto">
          <a:xfrm>
            <a:off x="179388" y="188913"/>
            <a:ext cx="8785225" cy="194468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Изменение доходов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889803"/>
              </p:ext>
            </p:extLst>
          </p:nvPr>
        </p:nvGraphicFramePr>
        <p:xfrm>
          <a:off x="179388" y="2133600"/>
          <a:ext cx="87757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Лист" r:id="rId5" imgW="8782082" imgH="3410064" progId="Excel.Sheet.8">
                  <p:embed/>
                </p:oleObj>
              </mc:Choice>
              <mc:Fallback>
                <p:oleObj name="Лист" r:id="rId5" imgW="8782082" imgH="341006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133600"/>
                        <a:ext cx="8775700" cy="3778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71B3F481-5C7D-4433-94C2-1578C16B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636838"/>
            <a:ext cx="1655762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7679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:a16="http://schemas.microsoft.com/office/drawing/2014/main" xmlns="" id="{0799FF69-BB38-4700-A066-A9968C3BCE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2276475"/>
            <a:ext cx="2541587" cy="344488"/>
          </a:xfrm>
          <a:prstGeom prst="homePlate">
            <a:avLst>
              <a:gd name="adj" fmla="val 39013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82919FBA-8D89-4BD9-949E-701653C3C7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           87111,0</a:t>
            </a:r>
            <a:endParaRPr lang="ru-RU" sz="16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AutoShape 3">
            <a:extLst>
              <a:ext uri="{FF2B5EF4-FFF2-40B4-BE49-F238E27FC236}">
                <a16:creationId xmlns:a16="http://schemas.microsoft.com/office/drawing/2014/main" xmlns="" id="{21224E01-11D1-4E49-B373-38469CFDE9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7125" y="62007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AutoShape 3">
            <a:extLst>
              <a:ext uri="{FF2B5EF4-FFF2-40B4-BE49-F238E27FC236}">
                <a16:creationId xmlns:a16="http://schemas.microsoft.com/office/drawing/2014/main" xmlns="" id="{648AA5CF-4AAA-4234-B171-B9366CF4DD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57785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AutoShape 3">
            <a:extLst>
              <a:ext uri="{FF2B5EF4-FFF2-40B4-BE49-F238E27FC236}">
                <a16:creationId xmlns:a16="http://schemas.microsoft.com/office/drawing/2014/main" xmlns="" id="{3DAA67BD-9340-4949-98F5-5E5AE81B56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8713" y="5313363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AutoShape 3">
            <a:extLst>
              <a:ext uri="{FF2B5EF4-FFF2-40B4-BE49-F238E27FC236}">
                <a16:creationId xmlns:a16="http://schemas.microsoft.com/office/drawing/2014/main" xmlns="" id="{2643FD65-BB65-46BC-8A29-9176A98048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4876800"/>
            <a:ext cx="2663825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AutoShape 3">
            <a:extLst>
              <a:ext uri="{FF2B5EF4-FFF2-40B4-BE49-F238E27FC236}">
                <a16:creationId xmlns:a16="http://schemas.microsoft.com/office/drawing/2014/main" xmlns="" id="{1DB0F5B5-BFDA-48B2-82A2-8D27AF8E2C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77358" y="4429499"/>
            <a:ext cx="248713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AutoShape 3">
            <a:extLst>
              <a:ext uri="{FF2B5EF4-FFF2-40B4-BE49-F238E27FC236}">
                <a16:creationId xmlns:a16="http://schemas.microsoft.com/office/drawing/2014/main" xmlns="" id="{5E4655F1-A8F4-462D-AA1C-F90BA99375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4005263"/>
            <a:ext cx="2541587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AutoShape 3">
            <a:extLst>
              <a:ext uri="{FF2B5EF4-FFF2-40B4-BE49-F238E27FC236}">
                <a16:creationId xmlns:a16="http://schemas.microsoft.com/office/drawing/2014/main" xmlns="" id="{D0C406AE-615A-4D04-A9FB-3F81AF7C00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43625" y="35179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79" name="AutoShape 3">
            <a:extLst>
              <a:ext uri="{FF2B5EF4-FFF2-40B4-BE49-F238E27FC236}">
                <a16:creationId xmlns:a16="http://schemas.microsoft.com/office/drawing/2014/main" xmlns="" id="{907663E6-9438-4880-8BFD-2B6A185E1A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2675" y="3113088"/>
            <a:ext cx="2622550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:a16="http://schemas.microsoft.com/office/drawing/2014/main" xmlns="" id="{D32B6A6B-DCBE-4063-9D90-AA2B3B1389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696291-2851-4E66-9214-32A61186A56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04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Уточнение расходов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районного бюджета,  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 руб.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xmlns="" id="{F9A4EB68-7D0F-4CE5-ABA4-5FE317CBC2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8540" y="5767387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xmlns="" id="{4D1EAF39-5B35-4422-9804-8722A451F9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33788" y="6270327"/>
            <a:ext cx="2855912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3686AAF1-1D05-457A-9AE8-7B196D3709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08400" y="53340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C3B007C1-3F4E-41FF-B8D6-F32598CC04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56100" y="4891088"/>
            <a:ext cx="22082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xmlns="" id="{CEDFAEC4-9525-4955-9D02-2C2BE534EA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75100" y="4419975"/>
            <a:ext cx="2663825" cy="327025"/>
          </a:xfrm>
          <a:prstGeom prst="homePlate">
            <a:avLst>
              <a:gd name="adj" fmla="val 45922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xmlns="" id="{5ABE52C2-5947-43E6-B3E2-5697DA3F0C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Общегосударственные вопросы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xmlns="" id="{BC2933A3-179E-4EC0-8A11-F90C76099B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9243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4C12685E-85FC-4F25-BB7D-EACF3E6113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xmlns="" id="{EE201EF9-D257-45EE-BD30-2441C996C1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563938"/>
            <a:ext cx="28559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xmlns="" id="{E24F13C4-7133-4A9D-98D1-ACBDA2AAD6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113088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:a16="http://schemas.microsoft.com/office/drawing/2014/main" xmlns="" id="{96324EE5-42C3-49C3-B241-99897454EA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4213" y="4437063"/>
            <a:ext cx="253206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:a16="http://schemas.microsoft.com/office/drawing/2014/main" xmlns="" id="{CBE324F0-EF04-4207-83F7-040238F8A38A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:a16="http://schemas.microsoft.com/office/drawing/2014/main" xmlns="" id="{D2A6FF7D-D1F2-4800-AE1A-253E5CC34C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:a16="http://schemas.microsoft.com/office/drawing/2014/main" xmlns="" id="{4FFE672F-00CA-42BE-8570-04DA2269F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:a16="http://schemas.microsoft.com/office/drawing/2014/main" xmlns="" id="{686D6A6A-44DE-4C73-9DEE-D717729621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:a16="http://schemas.microsoft.com/office/drawing/2014/main" xmlns="" id="{5AD96233-D654-400E-A342-01E88643BA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D7A017A1-7937-42E4-BC1D-58B9F1DC2AF4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2020 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0AD9E46B-E4F8-4FB8-AE9A-3071E15B03D7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11FAA465-FF7A-4405-997F-10D9BEEC3FA7}"/>
              </a:ext>
            </a:extLst>
          </p:cNvPr>
          <p:cNvSpPr/>
          <p:nvPr/>
        </p:nvSpPr>
        <p:spPr>
          <a:xfrm>
            <a:off x="6411610" y="1649413"/>
            <a:ext cx="232788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5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CBD1F8FB-53B3-47A1-A076-129571525EA4}"/>
              </a:ext>
            </a:extLst>
          </p:cNvPr>
          <p:cNvSpPr/>
          <p:nvPr/>
        </p:nvSpPr>
        <p:spPr>
          <a:xfrm>
            <a:off x="7181850" y="2271713"/>
            <a:ext cx="1206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87211,0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7DAF2C5B-6A3C-45E1-BDDA-9FAE706DA799}"/>
              </a:ext>
            </a:extLst>
          </p:cNvPr>
          <p:cNvSpPr/>
          <p:nvPr/>
        </p:nvSpPr>
        <p:spPr>
          <a:xfrm>
            <a:off x="7502525" y="2717800"/>
            <a:ext cx="6413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50,0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AF5B6976-7F7E-4519-A39A-C6B96466D223}"/>
              </a:ext>
            </a:extLst>
          </p:cNvPr>
          <p:cNvSpPr/>
          <p:nvPr/>
        </p:nvSpPr>
        <p:spPr>
          <a:xfrm>
            <a:off x="7143750" y="3143250"/>
            <a:ext cx="11795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65790,7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CE54B7B3-5FCD-4251-A0B8-C05B7D0AEFB1}"/>
              </a:ext>
            </a:extLst>
          </p:cNvPr>
          <p:cNvSpPr/>
          <p:nvPr/>
        </p:nvSpPr>
        <p:spPr>
          <a:xfrm>
            <a:off x="7019925" y="3571875"/>
            <a:ext cx="1368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19145,5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3C3034FA-F405-409E-8F36-46104DEF7CBC}"/>
              </a:ext>
            </a:extLst>
          </p:cNvPr>
          <p:cNvSpPr/>
          <p:nvPr/>
        </p:nvSpPr>
        <p:spPr>
          <a:xfrm>
            <a:off x="7085013" y="4025900"/>
            <a:ext cx="12382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522899,3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C4930E75-3F55-4CBC-B01D-2F51388699E3}"/>
              </a:ext>
            </a:extLst>
          </p:cNvPr>
          <p:cNvSpPr/>
          <p:nvPr/>
        </p:nvSpPr>
        <p:spPr>
          <a:xfrm>
            <a:off x="7210425" y="4464050"/>
            <a:ext cx="1071563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32281,3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2B2FE861-4FDE-4142-8B7F-56A3A31BDB48}"/>
              </a:ext>
            </a:extLst>
          </p:cNvPr>
          <p:cNvSpPr/>
          <p:nvPr/>
        </p:nvSpPr>
        <p:spPr>
          <a:xfrm>
            <a:off x="7277100" y="4876800"/>
            <a:ext cx="1111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730,9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B806BB3E-7AAE-473C-A2B2-F885629B37CE}"/>
              </a:ext>
            </a:extLst>
          </p:cNvPr>
          <p:cNvSpPr/>
          <p:nvPr/>
        </p:nvSpPr>
        <p:spPr>
          <a:xfrm>
            <a:off x="7224713" y="5313363"/>
            <a:ext cx="11636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35023,5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843ECC38-A9E3-4390-8670-5166ED9544B0}"/>
              </a:ext>
            </a:extLst>
          </p:cNvPr>
          <p:cNvSpPr/>
          <p:nvPr/>
        </p:nvSpPr>
        <p:spPr>
          <a:xfrm>
            <a:off x="7277100" y="5778500"/>
            <a:ext cx="11826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68808,6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EAD074D9-21FC-4874-9080-1BF672A2885B}"/>
              </a:ext>
            </a:extLst>
          </p:cNvPr>
          <p:cNvSpPr/>
          <p:nvPr/>
        </p:nvSpPr>
        <p:spPr>
          <a:xfrm>
            <a:off x="7391400" y="6173788"/>
            <a:ext cx="12128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22586,9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BC6ED37F-2D9D-4F0F-9D53-C1720B50DBD7}"/>
              </a:ext>
            </a:extLst>
          </p:cNvPr>
          <p:cNvSpPr/>
          <p:nvPr/>
        </p:nvSpPr>
        <p:spPr>
          <a:xfrm>
            <a:off x="5241925" y="2697163"/>
            <a:ext cx="825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   50,0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0160CEE6-917B-452A-A2CC-4E4BF38EBC58}"/>
              </a:ext>
            </a:extLst>
          </p:cNvPr>
          <p:cNvSpPr/>
          <p:nvPr/>
        </p:nvSpPr>
        <p:spPr>
          <a:xfrm>
            <a:off x="5232400" y="3092450"/>
            <a:ext cx="1048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65080,6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3EFA3990-79FD-41BA-AC86-1A7ECB4AD889}"/>
              </a:ext>
            </a:extLst>
          </p:cNvPr>
          <p:cNvSpPr/>
          <p:nvPr/>
        </p:nvSpPr>
        <p:spPr>
          <a:xfrm>
            <a:off x="4859338" y="3541713"/>
            <a:ext cx="11890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18595,5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B30375F-7F6B-4D4F-BA2D-062E32D5258D}"/>
              </a:ext>
            </a:extLst>
          </p:cNvPr>
          <p:cNvSpPr/>
          <p:nvPr/>
        </p:nvSpPr>
        <p:spPr>
          <a:xfrm>
            <a:off x="4787900" y="3956050"/>
            <a:ext cx="13271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508576,0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CB869D2A-96E6-4A4D-BD54-5C69DA6F0116}"/>
              </a:ext>
            </a:extLst>
          </p:cNvPr>
          <p:cNvSpPr/>
          <p:nvPr/>
        </p:nvSpPr>
        <p:spPr>
          <a:xfrm>
            <a:off x="4859338" y="4406900"/>
            <a:ext cx="120808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32113,1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7BBC69F0-0056-406A-8C97-DA78E9E2E8ED}"/>
              </a:ext>
            </a:extLst>
          </p:cNvPr>
          <p:cNvSpPr/>
          <p:nvPr/>
        </p:nvSpPr>
        <p:spPr>
          <a:xfrm>
            <a:off x="5148263" y="4919663"/>
            <a:ext cx="9191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730,9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3B9841CF-0F0F-4908-A01C-BBD8B9CEDE5A}"/>
              </a:ext>
            </a:extLst>
          </p:cNvPr>
          <p:cNvSpPr/>
          <p:nvPr/>
        </p:nvSpPr>
        <p:spPr>
          <a:xfrm>
            <a:off x="4991101" y="5319713"/>
            <a:ext cx="118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35139,6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9668E5E9-B698-42FE-AFD1-A750EFB540F1}"/>
              </a:ext>
            </a:extLst>
          </p:cNvPr>
          <p:cNvSpPr/>
          <p:nvPr/>
        </p:nvSpPr>
        <p:spPr>
          <a:xfrm>
            <a:off x="5003800" y="5735638"/>
            <a:ext cx="1111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78715,0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B7481CE8-0526-4E2D-9C9C-21DA27BFE4B0}"/>
              </a:ext>
            </a:extLst>
          </p:cNvPr>
          <p:cNvSpPr/>
          <p:nvPr/>
        </p:nvSpPr>
        <p:spPr>
          <a:xfrm>
            <a:off x="4991100" y="6167438"/>
            <a:ext cx="12287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22586,9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:a16="http://schemas.microsoft.com/office/drawing/2014/main" xmlns="" id="{E5D8A24D-17C2-4FD4-9BE1-C171B9A88C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3832225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1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безопасность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AutoShape 4">
            <a:extLst>
              <a:ext uri="{FF2B5EF4-FFF2-40B4-BE49-F238E27FC236}">
                <a16:creationId xmlns:a16="http://schemas.microsoft.com/office/drawing/2014/main" xmlns="" id="{C44D77E8-A5B7-4259-9C69-F96D25A59D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135313"/>
            <a:ext cx="3841750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00B0F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экономика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AutoShape 4">
            <a:extLst>
              <a:ext uri="{FF2B5EF4-FFF2-40B4-BE49-F238E27FC236}">
                <a16:creationId xmlns:a16="http://schemas.microsoft.com/office/drawing/2014/main" xmlns="" id="{CC3ECAA2-6A54-44F4-958A-872229DCC0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1838" y="3563938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4AC275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Жилищно-коммунальное хозяйство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AutoShape 4">
            <a:extLst>
              <a:ext uri="{FF2B5EF4-FFF2-40B4-BE49-F238E27FC236}">
                <a16:creationId xmlns:a16="http://schemas.microsoft.com/office/drawing/2014/main" xmlns="" id="{18E514C6-B43E-4410-B19E-75FA6182C3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984625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Образование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AutoShape 4">
            <a:extLst>
              <a:ext uri="{FF2B5EF4-FFF2-40B4-BE49-F238E27FC236}">
                <a16:creationId xmlns:a16="http://schemas.microsoft.com/office/drawing/2014/main" xmlns="" id="{675D1327-87BD-42F8-81B4-04FD8FDAED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433888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E0A0DA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Культура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AutoShape 4">
            <a:extLst>
              <a:ext uri="{FF2B5EF4-FFF2-40B4-BE49-F238E27FC236}">
                <a16:creationId xmlns:a16="http://schemas.microsoft.com/office/drawing/2014/main" xmlns="" id="{FA3EA8AF-5A57-4F35-9060-49ED0040CD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894263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Здравоохранение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AutoShape 4">
            <a:extLst>
              <a:ext uri="{FF2B5EF4-FFF2-40B4-BE49-F238E27FC236}">
                <a16:creationId xmlns:a16="http://schemas.microsoft.com/office/drawing/2014/main" xmlns="" id="{5053CAD3-F975-4807-A5E0-1539AEC468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313363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Социальная политика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AutoShape 4">
            <a:extLst>
              <a:ext uri="{FF2B5EF4-FFF2-40B4-BE49-F238E27FC236}">
                <a16:creationId xmlns:a16="http://schemas.microsoft.com/office/drawing/2014/main" xmlns="" id="{7BF76510-88EC-4078-903E-2215BA08A9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838279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Физкультура и спорт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1" name="AutoShape 4">
            <a:extLst>
              <a:ext uri="{FF2B5EF4-FFF2-40B4-BE49-F238E27FC236}">
                <a16:creationId xmlns:a16="http://schemas.microsoft.com/office/drawing/2014/main" xmlns="" id="{BA812FC6-4E1F-460F-BEC8-CECD5109C2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0725" y="6210300"/>
            <a:ext cx="3832225" cy="325438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Межбюджетные трансферты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:a16="http://schemas.microsoft.com/office/drawing/2014/main" xmlns="" id="{39A044FA-891E-4CAC-81B6-3BE81AAEA7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7763" y="22764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347543E2-3468-4ED4-A39A-CFC5CBC223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          </a:t>
            </a: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118,0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:a16="http://schemas.microsoft.com/office/drawing/2014/main" xmlns="" id="{77C2E3FE-58EA-4509-8DBD-B5EDC39A77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9271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xmlns="" id="{3EF90C9D-2C83-4323-944E-874CCE6B55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Орана окружающей среды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3CFC27DF-AB64-41D8-9D48-8586E9F716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97948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:a16="http://schemas.microsoft.com/office/drawing/2014/main" xmlns="" id="{674EE70C-4236-4A95-AE99-01E4C7A0F2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750" y="4437063"/>
            <a:ext cx="253206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:a16="http://schemas.microsoft.com/office/drawing/2014/main" xmlns="" id="{8613E6E3-E6A5-4631-A748-E2D2437833B2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:a16="http://schemas.microsoft.com/office/drawing/2014/main" xmlns="" id="{DA9FC4CF-A5EC-4437-A8A0-A1EC76F0CD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:a16="http://schemas.microsoft.com/office/drawing/2014/main" xmlns="" id="{45F19F25-0B16-4388-BE61-FB40BBAA4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:a16="http://schemas.microsoft.com/office/drawing/2014/main" xmlns="" id="{85510A24-33C2-4888-9A06-789148B0BF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:a16="http://schemas.microsoft.com/office/drawing/2014/main" xmlns="" id="{23494325-DBD6-4DF8-B003-A82426B62D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5B7773C5-5C9E-41C4-9479-D22B9C51582D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2020 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C6473F9E-2CCD-45A7-B763-7941651CD3F5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AC1DC645-E26A-46F6-AA57-65ACC6BA8AEF}"/>
              </a:ext>
            </a:extLst>
          </p:cNvPr>
          <p:cNvSpPr/>
          <p:nvPr/>
        </p:nvSpPr>
        <p:spPr>
          <a:xfrm>
            <a:off x="6411610" y="1649413"/>
            <a:ext cx="232788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5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34EED2D1-22D2-44F9-9134-D861C9944296}"/>
              </a:ext>
            </a:extLst>
          </p:cNvPr>
          <p:cNvSpPr/>
          <p:nvPr/>
        </p:nvSpPr>
        <p:spPr>
          <a:xfrm>
            <a:off x="7181850" y="2271713"/>
            <a:ext cx="9191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18,0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A44AFEB4-F225-40F9-843F-BE2F5160D1CC}"/>
              </a:ext>
            </a:extLst>
          </p:cNvPr>
          <p:cNvSpPr/>
          <p:nvPr/>
        </p:nvSpPr>
        <p:spPr>
          <a:xfrm>
            <a:off x="7235825" y="2717800"/>
            <a:ext cx="9080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203,8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8483333F-6899-4D90-A41D-EF7EC2FD847E}"/>
              </a:ext>
            </a:extLst>
          </p:cNvPr>
          <p:cNvSpPr/>
          <p:nvPr/>
        </p:nvSpPr>
        <p:spPr>
          <a:xfrm>
            <a:off x="7143750" y="3571875"/>
            <a:ext cx="10207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C7D2DE3-27D9-485D-9774-46EC464A00D3}"/>
              </a:ext>
            </a:extLst>
          </p:cNvPr>
          <p:cNvSpPr/>
          <p:nvPr/>
        </p:nvSpPr>
        <p:spPr>
          <a:xfrm>
            <a:off x="7277100" y="5778500"/>
            <a:ext cx="9064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B176A6B9-814D-4D72-858C-7478A688556B}"/>
              </a:ext>
            </a:extLst>
          </p:cNvPr>
          <p:cNvSpPr/>
          <p:nvPr/>
        </p:nvSpPr>
        <p:spPr>
          <a:xfrm>
            <a:off x="4859338" y="2682875"/>
            <a:ext cx="11890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  </a:t>
            </a:r>
            <a:r>
              <a:rPr lang="ru-RU" b="1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05,1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:a16="http://schemas.microsoft.com/office/drawing/2014/main" xmlns="" id="{AC6DC982-B33A-4176-A689-CF60E47C3B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4011613" cy="944562"/>
          </a:xfrm>
          <a:prstGeom prst="homePlate">
            <a:avLst>
              <a:gd name="adj" fmla="val 42291"/>
            </a:avLst>
          </a:prstGeom>
          <a:gradFill rotWithShape="1">
            <a:gsLst>
              <a:gs pos="4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Обслуживание государственного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Внутреннего и муниципального долга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2023</TotalTime>
  <Words>102</Words>
  <Application>Microsoft Office PowerPoint</Application>
  <PresentationFormat>Экран (4:3)</PresentationFormat>
  <Paragraphs>60</Paragraphs>
  <Slides>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Verdana</vt:lpstr>
      <vt:lpstr>Тема Office</vt:lpstr>
      <vt:lpstr>Лист Microsoft Excel 97-2003</vt:lpstr>
      <vt:lpstr>Лист</vt:lpstr>
      <vt:lpstr>Уточнение  бюджета Завитинского района на 2020 год  Решение районного Совета народных депутатов  от 28.10.2020 №136/24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Admin</cp:lastModifiedBy>
  <cp:revision>124</cp:revision>
  <dcterms:created xsi:type="dcterms:W3CDTF">2012-02-12T04:02:51Z</dcterms:created>
  <dcterms:modified xsi:type="dcterms:W3CDTF">2020-11-24T06:23:17Z</dcterms:modified>
</cp:coreProperties>
</file>