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4084" r:id="rId2"/>
  </p:sldMasterIdLst>
  <p:notesMasterIdLst>
    <p:notesMasterId r:id="rId23"/>
  </p:notesMasterIdLst>
  <p:handoutMasterIdLst>
    <p:handoutMasterId r:id="rId24"/>
  </p:handoutMasterIdLst>
  <p:sldIdLst>
    <p:sldId id="372" r:id="rId3"/>
    <p:sldId id="381" r:id="rId4"/>
    <p:sldId id="347" r:id="rId5"/>
    <p:sldId id="379" r:id="rId6"/>
    <p:sldId id="375" r:id="rId7"/>
    <p:sldId id="380" r:id="rId8"/>
    <p:sldId id="374" r:id="rId9"/>
    <p:sldId id="377" r:id="rId10"/>
    <p:sldId id="411" r:id="rId11"/>
    <p:sldId id="395" r:id="rId12"/>
    <p:sldId id="402" r:id="rId13"/>
    <p:sldId id="409" r:id="rId14"/>
    <p:sldId id="403" r:id="rId15"/>
    <p:sldId id="404" r:id="rId16"/>
    <p:sldId id="396" r:id="rId17"/>
    <p:sldId id="405" r:id="rId18"/>
    <p:sldId id="412" r:id="rId19"/>
    <p:sldId id="410" r:id="rId20"/>
    <p:sldId id="378" r:id="rId21"/>
    <p:sldId id="340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19"/>
    <a:srgbClr val="FF9933"/>
    <a:srgbClr val="FF6600"/>
    <a:srgbClr val="BC0000"/>
    <a:srgbClr val="FABE00"/>
    <a:srgbClr val="E58C43"/>
    <a:srgbClr val="FFFF66"/>
    <a:srgbClr val="BF1164"/>
    <a:srgbClr val="E17923"/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995" autoAdjust="0"/>
    <p:restoredTop sz="89931" autoAdjust="0"/>
  </p:normalViewPr>
  <p:slideViewPr>
    <p:cSldViewPr>
      <p:cViewPr varScale="1">
        <p:scale>
          <a:sx n="105" d="100"/>
          <a:sy n="105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57693685368109"/>
          <c:y val="2.7308585431039742E-2"/>
          <c:w val="0.85576160021643499"/>
          <c:h val="0.711159744395005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 бюджет (с учетом изменений от 17.02.2022 №80/9, от 28.04.2022 №104/10, от 27.06.2022 №131/11, от 26.08.2022 №142/12)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rgbClr val="1AB39F">
                  <a:lumMod val="50000"/>
                </a:srgbClr>
              </a:solidFill>
            </a:ln>
          </c:spPr>
          <c:invertIfNegative val="0"/>
          <c:dLbls>
            <c:dLbl>
              <c:idx val="0"/>
              <c:layout>
                <c:manualLayout>
                  <c:x val="-2.6583406878142552E-2"/>
                  <c:y val="-1.92678760881655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1004269,1</a:t>
                    </a:r>
                    <a:r>
                      <a:rPr lang="en-US" sz="1400" dirty="0" smtClean="0"/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244869808026523E-2"/>
                  <c:y val="-1.905844082832989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 </a:t>
                    </a:r>
                    <a:r>
                      <a:rPr lang="ru-RU" sz="1400" dirty="0" smtClean="0"/>
                      <a:t>1060966,4</a:t>
                    </a:r>
                    <a:r>
                      <a:rPr lang="en-US" sz="1400" dirty="0" smtClean="0"/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8896241149587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Лист1!$B$2:$B$4</c:f>
              <c:numCache>
                <c:formatCode>_-* #,##0.0\ _₽_-;\-* #,##0.0\ _₽_-;_-* "-"??\ _₽_-;_-@_-</c:formatCode>
                <c:ptCount val="3"/>
                <c:pt idx="0">
                  <c:v>1004269.1</c:v>
                </c:pt>
                <c:pt idx="1">
                  <c:v>1060966.3999999999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учетом внесенных изменений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2.6583406878142493E-2"/>
                  <c:y val="-1.629874704986261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 </a:t>
                    </a:r>
                    <a:r>
                      <a:rPr lang="ru-RU" sz="1400" dirty="0" smtClean="0"/>
                      <a:t>1047382,9</a:t>
                    </a:r>
                    <a:r>
                      <a:rPr lang="en-US" sz="1400" dirty="0" smtClean="0"/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244869808026339E-2"/>
                  <c:y val="-1.9015204891506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567795667794156E-2"/>
                  <c:y val="-2.1731662733150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0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Лист1!$C$2:$C$4</c:f>
              <c:numCache>
                <c:formatCode>_-* #,##0.0\ _₽_-;\-* #,##0.0\ _₽_-;_-* "-"??\ _₽_-;_-@_-</c:formatCode>
                <c:ptCount val="3"/>
                <c:pt idx="0">
                  <c:v>1047382.9</c:v>
                </c:pt>
                <c:pt idx="1">
                  <c:v>1104080.2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871168"/>
        <c:axId val="97140032"/>
        <c:axId val="0"/>
      </c:bar3DChart>
      <c:catAx>
        <c:axId val="10087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7140032"/>
        <c:crosses val="autoZero"/>
        <c:auto val="1"/>
        <c:lblAlgn val="ctr"/>
        <c:lblOffset val="100"/>
        <c:noMultiLvlLbl val="0"/>
      </c:catAx>
      <c:valAx>
        <c:axId val="97140032"/>
        <c:scaling>
          <c:orientation val="minMax"/>
        </c:scaling>
        <c:delete val="0"/>
        <c:axPos val="l"/>
        <c:numFmt formatCode="_-* #,##0.0\ _₽_-;\-* #,##0.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87116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337173885570468"/>
          <c:y val="0.7803675424698362"/>
          <c:w val="0.69805357655406308"/>
          <c:h val="0.21312826634932247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495438006888123"/>
          <c:y val="9.6845535681220618E-2"/>
          <c:w val="0.85576160021643499"/>
          <c:h val="0.874084916490760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 бюджет  (с учетом изменений от 17.02.2022 №80/9, от 28.04.2022 №104/10, от 26.08.2022 №131/11, от 26.08.2022 №142/12) 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2.3845240486099834E-2"/>
                  <c:y val="-7.65552066082005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805760,4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865760641979951E-2"/>
                  <c:y val="-2.2566765983633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958585798159179E-2"/>
                  <c:y val="-7.2079378017560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 2022 г.</c:v>
                </c:pt>
              </c:strCache>
            </c:strRef>
          </c:cat>
          <c:val>
            <c:numRef>
              <c:f>Лист1!$B$2</c:f>
              <c:numCache>
                <c:formatCode>_-* #,##0.0\ _₽_-;\-* #,##0.0\ _₽_-;_-* "-"??\ _₽_-;_-@_-</c:formatCode>
                <c:ptCount val="1"/>
                <c:pt idx="0">
                  <c:v>810929.8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учетом внесенных изменений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1671026937177923E-2"/>
                  <c:y val="-7.55398654020713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810929,8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986878594686058E-2"/>
                  <c:y val="-2.3403467950842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871947988685019E-2"/>
                  <c:y val="-3.9284565396992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 2022 г.</c:v>
                </c:pt>
              </c:strCache>
            </c:str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852739.6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462656"/>
        <c:axId val="52233344"/>
        <c:axId val="0"/>
      </c:bar3DChart>
      <c:catAx>
        <c:axId val="4346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233344"/>
        <c:crosses val="autoZero"/>
        <c:auto val="1"/>
        <c:lblAlgn val="ctr"/>
        <c:lblOffset val="100"/>
        <c:noMultiLvlLbl val="0"/>
      </c:catAx>
      <c:valAx>
        <c:axId val="5223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\ _₽_-;\-* #,##0.0\ _₽_-;_-* &quot;-&quot;?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46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89161460692401"/>
          <c:y val="0.89014015060289875"/>
          <c:w val="0.87984882021655708"/>
          <c:h val="0.109859763693747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F3FD4-18D4-471F-8106-7217BCEC5901}" type="datetimeFigureOut">
              <a:rPr lang="ru-RU" smtClean="0"/>
              <a:t>чт 01.09.22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D9F44-C8C0-4786-9E23-2F44F9358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90832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5659" cy="496331"/>
          </a:xfrm>
          <a:prstGeom prst="rect">
            <a:avLst/>
          </a:prstGeom>
        </p:spPr>
        <p:txBody>
          <a:bodyPr vert="horz" lIns="91215" tIns="45609" rIns="91215" bIns="4560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6331"/>
          </a:xfrm>
          <a:prstGeom prst="rect">
            <a:avLst/>
          </a:prstGeom>
        </p:spPr>
        <p:txBody>
          <a:bodyPr vert="horz" lIns="91215" tIns="45609" rIns="91215" bIns="45609" rtlCol="0"/>
          <a:lstStyle>
            <a:lvl1pPr algn="r">
              <a:defRPr sz="1200"/>
            </a:lvl1pPr>
          </a:lstStyle>
          <a:p>
            <a:fld id="{CB4F2643-AE9E-4D58-BEF5-D25B2A2173D4}" type="datetimeFigureOut">
              <a:rPr lang="ru-RU" smtClean="0"/>
              <a:pPr/>
              <a:t>чт 01.09.22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15" tIns="45609" rIns="91215" bIns="4560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6"/>
          </a:xfrm>
          <a:prstGeom prst="rect">
            <a:avLst/>
          </a:prstGeom>
        </p:spPr>
        <p:txBody>
          <a:bodyPr vert="horz" lIns="91215" tIns="45609" rIns="91215" bIns="456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586"/>
            <a:ext cx="2945659" cy="496331"/>
          </a:xfrm>
          <a:prstGeom prst="rect">
            <a:avLst/>
          </a:prstGeom>
        </p:spPr>
        <p:txBody>
          <a:bodyPr vert="horz" lIns="91215" tIns="45609" rIns="91215" bIns="4560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6331"/>
          </a:xfrm>
          <a:prstGeom prst="rect">
            <a:avLst/>
          </a:prstGeom>
        </p:spPr>
        <p:txBody>
          <a:bodyPr vert="horz" lIns="91215" tIns="45609" rIns="91215" bIns="45609" rtlCol="0" anchor="b"/>
          <a:lstStyle>
            <a:lvl1pPr algn="r">
              <a:defRPr sz="1200"/>
            </a:lvl1pPr>
          </a:lstStyle>
          <a:p>
            <a:fld id="{18EC95F5-E847-40CD-AD27-713128D4D1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6780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15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58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690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63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421A-27E9-476F-B1E1-1D1FD1695F4D}" type="datetime1">
              <a:rPr lang="ru-RU" smtClean="0"/>
              <a:t>чт 01.09.22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19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9E9-FD72-4F50-8A08-07BAA8BAB9FA}" type="datetime1">
              <a:rPr lang="ru-RU" smtClean="0"/>
              <a:t>чт 01.09.22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24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58E3-B81B-45CA-BE42-7BDD8ED7F6CC}" type="datetime1">
              <a:rPr lang="ru-RU" smtClean="0"/>
              <a:t>чт 01.09.22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370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421A-27E9-476F-B1E1-1D1FD1695F4D}" type="datetime1">
              <a:rPr lang="ru-RU" smtClean="0"/>
              <a:t>чт 01.09.22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F917-B997-4E6E-AC3F-9F5D076B1FA7}" type="datetime1">
              <a:rPr lang="ru-RU" smtClean="0"/>
              <a:t>чт 01.09.22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B93-E124-4277-90DD-EDB11E09B9A2}" type="datetime1">
              <a:rPr lang="ru-RU" smtClean="0"/>
              <a:t>чт 01.09.22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7C7D-0F84-4BE0-99B9-EA4B1574B853}" type="datetime1">
              <a:rPr lang="ru-RU" smtClean="0"/>
              <a:t>чт 01.09.22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C816-4202-46B2-A6B9-53367FD9ED7B}" type="datetime1">
              <a:rPr lang="ru-RU" smtClean="0"/>
              <a:t>чт 01.09.22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124E-C426-436E-B6B4-0044A9ED0F3E}" type="datetime1">
              <a:rPr lang="ru-RU" smtClean="0"/>
              <a:t>чт 01.09.22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ECDE-0549-4351-9726-8443A67AE6B3}" type="datetime1">
              <a:rPr lang="ru-RU" smtClean="0"/>
              <a:t>чт 01.09.22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3122-6FDA-4E8B-97DD-550715E8F5DA}" type="datetime1">
              <a:rPr lang="ru-RU" smtClean="0"/>
              <a:t>чт 01.09.22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F917-B997-4E6E-AC3F-9F5D076B1FA7}" type="datetime1">
              <a:rPr lang="ru-RU" smtClean="0"/>
              <a:t>чт 01.09.22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707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EFAD-B781-4449-BDA8-2D38DAD38799}" type="datetime1">
              <a:rPr lang="ru-RU" smtClean="0"/>
              <a:t>чт 01.09.22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59E9-FD72-4F50-8A08-07BAA8BAB9FA}" type="datetime1">
              <a:rPr lang="ru-RU" smtClean="0"/>
              <a:t>чт 01.09.22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58E3-B81B-45CA-BE42-7BDD8ED7F6CC}" type="datetime1">
              <a:rPr lang="ru-RU" smtClean="0"/>
              <a:t>чт 01.09.22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0B93-E124-4277-90DD-EDB11E09B9A2}" type="datetime1">
              <a:rPr lang="ru-RU" smtClean="0"/>
              <a:t>чт 01.09.22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65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37C7D-0F84-4BE0-99B9-EA4B1574B853}" type="datetime1">
              <a:rPr lang="ru-RU" smtClean="0"/>
              <a:t>чт 01.09.22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80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C816-4202-46B2-A6B9-53367FD9ED7B}" type="datetime1">
              <a:rPr lang="ru-RU" smtClean="0"/>
              <a:t>чт 01.09.22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7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124E-C426-436E-B6B4-0044A9ED0F3E}" type="datetime1">
              <a:rPr lang="ru-RU" smtClean="0"/>
              <a:t>чт 01.09.22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ECDE-0549-4351-9726-8443A67AE6B3}" type="datetime1">
              <a:rPr lang="ru-RU" smtClean="0"/>
              <a:t>чт 01.09.22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81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3122-6FDA-4E8B-97DD-550715E8F5DA}" type="datetime1">
              <a:rPr lang="ru-RU" smtClean="0"/>
              <a:t>чт 01.09.22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08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EFAD-B781-4449-BDA8-2D38DAD38799}" type="datetime1">
              <a:rPr lang="ru-RU" smtClean="0"/>
              <a:t>чт 01.09.22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86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9765E4B-2F14-4F90-94D2-B473B7597F6E}" type="datetime1">
              <a:rPr lang="ru-RU" smtClean="0"/>
              <a:t>чт 01.09.22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0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765E4B-2F14-4F90-94D2-B473B7597F6E}" type="datetime1">
              <a:rPr lang="ru-RU" smtClean="0"/>
              <a:t>чт 01.09.22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zavitinsk.info/city/finansy/byudzhet-dlya-grazhdan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finotdel_zavitin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5607608"/>
            <a:ext cx="82809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Подготовлен на основании  решения 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народных депутатов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Завитинского муниципального «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внесении изменений в решение Совета народных депутатов Завитинского муниципального округа от 22.12.2021 № 59/8 «Об утверждении бюджета Завитинского муниципального округа на 2022 год и плановый период 2023-2024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учетом изменений от 17.02.2022 №80/9, от 28.04.2022 №104/10, от 27.06.2022 №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131/11, от 26.08.2022 №142/12)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450753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администрации Завитинского муниципального округа</a:t>
            </a:r>
          </a:p>
          <a:p>
            <a:pPr algn="ctr"/>
            <a:endParaRPr lang="ru-RU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44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81345" y="6093296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2000" smtClean="0"/>
              <a:pPr/>
              <a:t>10</a:t>
            </a:fld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9792" y="2492896"/>
            <a:ext cx="5976663" cy="3888432"/>
          </a:xfrm>
          <a:prstGeom prst="roundRect">
            <a:avLst/>
          </a:prstGeom>
          <a:gradFill>
            <a:gsLst>
              <a:gs pos="90000">
                <a:schemeClr val="bg2">
                  <a:lumMod val="90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31" b="1" u="sng" dirty="0" smtClean="0">
                <a:solidFill>
                  <a:schemeClr val="bg2">
                    <a:lumMod val="10000"/>
                  </a:schemeClr>
                </a:solidFill>
              </a:rPr>
              <a:t>Уменьшены ассигнования </a:t>
            </a:r>
            <a:r>
              <a:rPr lang="ru-RU" sz="1331" dirty="0" smtClean="0">
                <a:solidFill>
                  <a:schemeClr val="bg2">
                    <a:lumMod val="10000"/>
                  </a:schemeClr>
                </a:solidFill>
              </a:rPr>
              <a:t> - </a:t>
            </a:r>
            <a:r>
              <a:rPr lang="ru-RU" sz="133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594,9 тыс.руб., в </a:t>
            </a:r>
            <a:r>
              <a:rPr lang="ru-RU" sz="133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т.ч. </a:t>
            </a:r>
          </a:p>
          <a:p>
            <a:pPr algn="ctr"/>
            <a:endParaRPr lang="ru-RU" sz="1331" i="1" dirty="0">
              <a:solidFill>
                <a:schemeClr val="tx1"/>
              </a:solidFill>
            </a:endParaRPr>
          </a:p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- модернизация </a:t>
            </a:r>
            <a:r>
              <a:rPr lang="ru-RU" sz="1200" i="1" dirty="0">
                <a:solidFill>
                  <a:schemeClr val="tx1"/>
                </a:solidFill>
              </a:rPr>
              <a:t>системы </a:t>
            </a:r>
            <a:r>
              <a:rPr lang="ru-RU" sz="1200" i="1" dirty="0" smtClean="0">
                <a:solidFill>
                  <a:schemeClr val="tx1"/>
                </a:solidFill>
              </a:rPr>
              <a:t>дошкольного и общего образования (экономия на ремонтных работах)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21271"/>
            <a:ext cx="812005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образования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Завитинском муниципальном округе»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0196"/>
              </p:ext>
            </p:extLst>
          </p:nvPr>
        </p:nvGraphicFramePr>
        <p:xfrm>
          <a:off x="2987824" y="1268761"/>
          <a:ext cx="5572164" cy="936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757"/>
                <a:gridCol w="2740407"/>
              </a:tblGrid>
              <a:tr h="468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27.06.2022 № 131/11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26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.08.2022 № 142/12 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5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453138,1  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452543,2  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252028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140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87093" y="6093296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11</a:t>
            </a:fld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67236" y="2860083"/>
            <a:ext cx="5671786" cy="2981007"/>
          </a:xfrm>
          <a:prstGeom prst="round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100000">
                <a:schemeClr val="accent4">
                  <a:tint val="96000"/>
                  <a:lumMod val="104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Ассигнования</a:t>
            </a: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изменились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324316"/>
              </p:ext>
            </p:extLst>
          </p:nvPr>
        </p:nvGraphicFramePr>
        <p:xfrm>
          <a:off x="2967236" y="1671775"/>
          <a:ext cx="5572164" cy="936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757"/>
                <a:gridCol w="2740407"/>
              </a:tblGrid>
              <a:tr h="468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27.06.2022 № 131/11 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.08.2022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142/12 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5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786,1 </a:t>
                      </a:r>
                      <a:r>
                        <a:rPr lang="ru-RU" sz="1200" b="1" dirty="0" smtClean="0"/>
                        <a:t>тыс.руб.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786,1 тыс.руб.</a:t>
                      </a:r>
                      <a:endParaRPr lang="ru-RU" sz="12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95536" y="548680"/>
            <a:ext cx="8640960" cy="7723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агропромышленного комплекса Завитинского муниципального округа"</a:t>
            </a:r>
            <a:endParaRPr lang="ru-RU" sz="18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66453"/>
            <a:ext cx="2664296" cy="207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34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44998" y="6136271"/>
            <a:ext cx="491345" cy="623588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12</a:t>
            </a:fld>
            <a:endParaRPr lang="ru-RU" sz="1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548680"/>
            <a:ext cx="8640960" cy="7723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ФИЗИЧЕСКОЙ КУЛЬТУРЫ И СПОРТА в ЗАВИТИНСКОМ МУНИЦИПАЛЬНОМ ОКРУГЕ»</a:t>
            </a:r>
            <a:endParaRPr lang="ru-RU" sz="1800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306120"/>
              </p:ext>
            </p:extLst>
          </p:nvPr>
        </p:nvGraphicFramePr>
        <p:xfrm>
          <a:off x="2987824" y="1628800"/>
          <a:ext cx="5572164" cy="936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757"/>
                <a:gridCol w="2740407"/>
              </a:tblGrid>
              <a:tr h="468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27.06.2022 № 131/11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.08.2022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142/12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05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40812,3 тыс. рублей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49255,4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967236" y="2860083"/>
            <a:ext cx="5671786" cy="2981007"/>
          </a:xfrm>
          <a:prstGeom prst="round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100000">
                <a:schemeClr val="accent4">
                  <a:tint val="96000"/>
                  <a:lumMod val="104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Увеличены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ассигнования</a:t>
            </a: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8443,1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ремонт стадиона «Факел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0" y="2708921"/>
            <a:ext cx="2780506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142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81345" y="6021288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13</a:t>
            </a:fld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38012" y="3068960"/>
            <a:ext cx="5700282" cy="2952328"/>
          </a:xfrm>
          <a:prstGeom prst="round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Увеличены ассигнования</a:t>
            </a:r>
            <a:r>
              <a:rPr lang="en-US" sz="1400" b="1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16770,4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на софинансирование мероприятий, направленных на  модернизацию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коммунальной инфраструктуры. 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04664"/>
            <a:ext cx="8120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«Модернизация жилищно-коммунального комплекса, энергосбережение и повышение энергетической эффективности в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Завитинском муниципальном округе»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162717"/>
              </p:ext>
            </p:extLst>
          </p:nvPr>
        </p:nvGraphicFramePr>
        <p:xfrm>
          <a:off x="2951852" y="1771596"/>
          <a:ext cx="5686442" cy="1047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833"/>
                <a:gridCol w="2796609"/>
              </a:tblGrid>
              <a:tr h="523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27.06.2022 № 131/11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.08.2022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142/12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2377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252159,7 тыс. рублей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268930,1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3" descr="D:\Temp\Бюджет для граждан\картинки\2017-04-06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9"/>
            <a:ext cx="2686492" cy="288032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8006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31156" y="6172973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14</a:t>
            </a:fld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2780928"/>
            <a:ext cx="5671786" cy="2124237"/>
          </a:xfrm>
          <a:prstGeom prst="round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bg2">
                    <a:lumMod val="10000"/>
                  </a:schemeClr>
                </a:solidFill>
              </a:rPr>
              <a:t>Увеличение расходов на </a:t>
            </a:r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</a:rPr>
              <a:t>мероприятия </a:t>
            </a:r>
            <a:r>
              <a:rPr lang="ru-RU" sz="1400" b="1" u="sng" dirty="0">
                <a:solidFill>
                  <a:schemeClr val="bg2">
                    <a:lumMod val="10000"/>
                  </a:schemeClr>
                </a:solidFill>
              </a:rPr>
              <a:t>по реализации проектов развития, основанных на местных </a:t>
            </a:r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</a:rPr>
              <a:t>инициативах</a:t>
            </a:r>
            <a:endParaRPr lang="ru-RU" sz="12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65006"/>
            <a:ext cx="812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«Эффективное управление в Завитинском муниципальном округе»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260777"/>
              </p:ext>
            </p:extLst>
          </p:nvPr>
        </p:nvGraphicFramePr>
        <p:xfrm>
          <a:off x="2921163" y="1047795"/>
          <a:ext cx="5604793" cy="638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339"/>
                <a:gridCol w="2756454"/>
              </a:tblGrid>
              <a:tr h="3194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27.06.2022 № 131/11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.08.2022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142/12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1940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20070,1 тыс. рублей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22377,1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52552"/>
            <a:ext cx="237172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306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58050" y="6237312"/>
            <a:ext cx="419337" cy="485419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15</a:t>
            </a:fld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38013" y="2780928"/>
            <a:ext cx="5671786" cy="3240360"/>
          </a:xfrm>
          <a:prstGeom prst="roundRect">
            <a:avLst/>
          </a:prstGeom>
          <a:gradFill>
            <a:gsLst>
              <a:gs pos="99000">
                <a:schemeClr val="bg2">
                  <a:lumMod val="90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</a:gra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</a:rPr>
              <a:t>Увеличены ассигнования</a:t>
            </a:r>
            <a:r>
              <a:rPr lang="en-US" sz="1400" b="1" u="sng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/>
                </a:solidFill>
              </a:rPr>
              <a:t>на </a:t>
            </a:r>
            <a:r>
              <a:rPr lang="ru-RU" sz="1400" i="1" dirty="0">
                <a:solidFill>
                  <a:schemeClr val="tx1"/>
                </a:solidFill>
              </a:rPr>
              <a:t>текущий, капитальный ремонт и реконструкция объектов культуры Завитинского муниципального </a:t>
            </a:r>
            <a:r>
              <a:rPr lang="ru-RU" sz="1400" i="1" dirty="0" smtClean="0">
                <a:solidFill>
                  <a:schemeClr val="tx1"/>
                </a:solidFill>
              </a:rPr>
              <a:t>округа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64617"/>
            <a:ext cx="812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и сохранение культуры и искусства в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Завитинском округе»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205193"/>
              </p:ext>
            </p:extLst>
          </p:nvPr>
        </p:nvGraphicFramePr>
        <p:xfrm>
          <a:off x="3019573" y="1443601"/>
          <a:ext cx="5572164" cy="1047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757"/>
                <a:gridCol w="2740407"/>
              </a:tblGrid>
              <a:tr h="523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27.06.2022 № 131/11 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.08.2022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142/12 </a:t>
                      </a:r>
                      <a:endParaRPr lang="ru-RU" sz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2377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178,8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54233,5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75850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224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30998" y="6016645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16</a:t>
            </a:fld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87666" y="2842816"/>
            <a:ext cx="5671786" cy="314691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</a:rPr>
              <a:t>Уменьшены </a:t>
            </a:r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</a:rPr>
              <a:t>ассигнования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перераспределение расходов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благоустройству населенных пунктов с администрации Завитинского муниципального округа на  МБУ «Управление ЖКХ и благоустройства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6986" y="235026"/>
            <a:ext cx="812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населенных пунктов Завитинского муниципального округа»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51754"/>
              </p:ext>
            </p:extLst>
          </p:nvPr>
        </p:nvGraphicFramePr>
        <p:xfrm>
          <a:off x="2954659" y="1626200"/>
          <a:ext cx="5604793" cy="854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339"/>
                <a:gridCol w="2756454"/>
              </a:tblGrid>
              <a:tr h="4273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27.06.2022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131/11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.08.2022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142/12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273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12969,2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14907,4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24137"/>
            <a:ext cx="2448272" cy="17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355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30998" y="6016645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17</a:t>
            </a:fld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87824" y="2996952"/>
            <a:ext cx="5671786" cy="314691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Ассигнования</a:t>
            </a:r>
            <a:r>
              <a:rPr lang="en-US" sz="1400" b="1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изменились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6986" y="235026"/>
            <a:ext cx="812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эффективности деятельности органов местного самоуправления Завитинского муниципального округа»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326381"/>
              </p:ext>
            </p:extLst>
          </p:nvPr>
        </p:nvGraphicFramePr>
        <p:xfrm>
          <a:off x="2954659" y="1626200"/>
          <a:ext cx="5604793" cy="854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339"/>
                <a:gridCol w="2756454"/>
              </a:tblGrid>
              <a:tr h="4273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27.06.2022 № 131/11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.08.2022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142/12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273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71095,2 тыс. рублей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71095,2 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242594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325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30999" y="5989734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18</a:t>
            </a:fld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87824" y="2839216"/>
            <a:ext cx="5671786" cy="209835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Уменьшены  лимиты </a:t>
            </a:r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861,4 </a:t>
            </a:r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по возмещению выкупной стоимости за жилые помещения, находящиеся в собственности граждан, проживающих в аварийном МКД в сумме 320,0 тыс. рублей (для оплаты администрацией округа, как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правопреемника,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исполнительных листов, предъявленных к администрации города Завитинска в 2021 году);»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5576" y="547199"/>
            <a:ext cx="812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«Переселение граждан из аварийного жилищного фонда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Завитинского муниципального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336096"/>
              </p:ext>
            </p:extLst>
          </p:nvPr>
        </p:nvGraphicFramePr>
        <p:xfrm>
          <a:off x="2954659" y="1626200"/>
          <a:ext cx="5604793" cy="854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339"/>
                <a:gridCol w="2756454"/>
              </a:tblGrid>
              <a:tr h="4273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27.06.2022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131/11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 СНД от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.08.2022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142/12 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2737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1240,0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378,6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664296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97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55212" y="188640"/>
            <a:ext cx="7632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ешение «О внесении изменений в решение Совета народных депутатов Завитинского муниципального округа от 22.12.2021 № 59/8 «Об утверждении бюджета Завитинского муниципального округа на 2022 год и плановый период 2023-2024 (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изменений от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17.02.2022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№80/9, от 28.04.2022 №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104/10, от 26.08.2022 №142/12)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разрезе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непрограммных  расходов, тыс.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59608" y="6296923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19</a:t>
            </a:fld>
            <a:endParaRPr lang="ru-RU" sz="1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688830"/>
              </p:ext>
            </p:extLst>
          </p:nvPr>
        </p:nvGraphicFramePr>
        <p:xfrm>
          <a:off x="683568" y="1628799"/>
          <a:ext cx="8148511" cy="424847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754375"/>
                <a:gridCol w="1464712"/>
                <a:gridCol w="1464712"/>
                <a:gridCol w="1464712"/>
              </a:tblGrid>
              <a:tr h="913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 от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27.06.2022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131/11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/ - 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 от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26.08.2022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142/12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2005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непрограммные расходы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92187,2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4475,5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96662,7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2302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внесены изменения: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5645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функций исполнительных органов муниципальной власти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8691,1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946,4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5665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обеспечение деятельности (оказания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услуг) муниципальных учреждений расходов прочих учреждений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68989,2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3529,1     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72518,3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3788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 местных администраций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9409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государственных полномочий по предоставлению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  <a:tr h="4531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остальные непрограммные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5236,9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5236,9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5" marR="4865" marT="486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8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0406" y="437357"/>
            <a:ext cx="7215238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 Д Е Р Ж А Н И Е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528228"/>
              </p:ext>
            </p:extLst>
          </p:nvPr>
        </p:nvGraphicFramePr>
        <p:xfrm>
          <a:off x="806926" y="1105495"/>
          <a:ext cx="8229600" cy="4973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83152"/>
                <a:gridCol w="946448"/>
              </a:tblGrid>
              <a:tr h="3514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основных</a:t>
                      </a:r>
                      <a:r>
                        <a:rPr lang="ru-RU" sz="1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характеристик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1047">
                <a:tc>
                  <a:txBody>
                    <a:bodyPr/>
                    <a:lstStyle/>
                    <a:p>
                      <a:r>
                        <a:rPr lang="ru-RU" sz="1400" b="1" kern="0" dirty="0" smtClean="0">
                          <a:ln w="1905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по источникам финансирования районного бюджета 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305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ln w="1905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по налоговым и неналоговым доходам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0" dirty="0" smtClean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0" dirty="0" smtClean="0">
                          <a:ln w="1905"/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по безвозмездным поступлениям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0" dirty="0" smtClean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в разрезе разделов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0" dirty="0" smtClean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в разрезе муниципальных программ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в разрезе непрограммных расходов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Контактная информация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0" dirty="0" smtClean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0" dirty="0" smtClean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0" dirty="0" smtClean="0">
                        <a:ln w="1905"/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  <a:p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8-18</a:t>
                      </a:r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79619" y="6087280"/>
            <a:ext cx="856907" cy="6699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2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245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1439" y="174944"/>
            <a:ext cx="8501122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910" y="1101144"/>
            <a:ext cx="785818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администрации Завитинского муниципального округа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на официальном сайте в сети интернет администрации Завитинского муниципального округа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zavitinsk.info/city/finansy/byudzhet-dlya-grazhdan.php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15616" y="3389357"/>
            <a:ext cx="75009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676870, Амурская область, Завитинский округ,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Завитинск, ул. Курсаковская, 76А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finotdel_zavitin@mail.ru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416 36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1-2-32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416 36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:00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17:00.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с 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:00 до 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:00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дни: суббота, воскресенье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51379" y="229887"/>
            <a:ext cx="7215238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Изменения основных характеристик бюджета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2022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год, тыс.руб.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35388" y="742883"/>
            <a:ext cx="1214446" cy="2857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тыс</a:t>
            </a:r>
            <a:r>
              <a:rPr lang="ru-RU" sz="1100" b="1" dirty="0" smtClean="0"/>
              <a:t>. рублей</a:t>
            </a:r>
            <a:endParaRPr lang="ru-RU" sz="1100" b="1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54851624"/>
              </p:ext>
            </p:extLst>
          </p:nvPr>
        </p:nvGraphicFramePr>
        <p:xfrm>
          <a:off x="997037" y="1028634"/>
          <a:ext cx="6959339" cy="556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69713" y="6093296"/>
            <a:ext cx="856907" cy="669925"/>
          </a:xfrm>
        </p:spPr>
        <p:txBody>
          <a:bodyPr/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4355976" y="3512632"/>
            <a:ext cx="303022" cy="198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ая прямоугольная выноска 1"/>
          <p:cNvSpPr/>
          <p:nvPr/>
        </p:nvSpPr>
        <p:spPr>
          <a:xfrm>
            <a:off x="6514873" y="1691668"/>
            <a:ext cx="1441503" cy="3192453"/>
          </a:xfrm>
          <a:prstGeom prst="wedgeRoundRectCallout">
            <a:avLst>
              <a:gd name="adj1" fmla="val -78665"/>
              <a:gd name="adj2" fmla="val 371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 начала года составили</a:t>
            </a:r>
          </a:p>
          <a:p>
            <a:pPr marL="285750" indent="-285750" algn="ctr">
              <a:buFontTx/>
              <a:buChar char="-"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+43113,8 По расходам </a:t>
            </a:r>
          </a:p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+ 43443,8 тыс.руб. 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29490" y="476673"/>
            <a:ext cx="7929618" cy="79208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48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 </a:t>
            </a:r>
            <a:r>
              <a:rPr lang="ru-RU" sz="48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«Совета народных депутатов Завитинского муниципального округа от 22.12.2021 № 59/8 «Об утверждении бюджета Завитинского муниципального округа на 2022 год и плановый период </a:t>
            </a:r>
            <a:r>
              <a:rPr lang="ru-RU" sz="48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sz="48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 учетом изменений от 17.02.2022 №</a:t>
            </a:r>
            <a:r>
              <a:rPr lang="ru-RU" sz="48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80/9, от 28.04.2022 №</a:t>
            </a:r>
            <a:r>
              <a:rPr lang="ru-RU" sz="48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104/10, от 26.08.2022 №142/12)</a:t>
            </a:r>
            <a:endParaRPr lang="ru-RU" sz="4800" b="1" kern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6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(</a:t>
            </a:r>
            <a:r>
              <a:rPr lang="ru-RU" sz="56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56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5600" b="1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5947" y="6271262"/>
            <a:ext cx="573161" cy="365125"/>
          </a:xfrm>
        </p:spPr>
        <p:txBody>
          <a:bodyPr/>
          <a:lstStyle/>
          <a:p>
            <a:fld id="{725C68B6-61C2-468F-89AB-4B9F7531AA68}" type="slidenum">
              <a:rPr lang="ru-RU" sz="1400" smtClean="0"/>
              <a:pPr/>
              <a:t>4</a:t>
            </a:fld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63011"/>
              </p:ext>
            </p:extLst>
          </p:nvPr>
        </p:nvGraphicFramePr>
        <p:xfrm>
          <a:off x="1172840" y="2132856"/>
          <a:ext cx="7431608" cy="3988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2949"/>
                <a:gridCol w="1128659"/>
              </a:tblGrid>
              <a:tr h="633339">
                <a:tc rowSpan="2">
                  <a:txBody>
                    <a:bodyPr/>
                    <a:lstStyle/>
                    <a:p>
                      <a:pPr algn="ctr" fontAlgn="t"/>
                      <a:endParaRPr lang="ru-RU" sz="160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58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2"/>
                        </a:gs>
                        <a:gs pos="89000">
                          <a:schemeClr val="accent1">
                            <a:lumMod val="45000"/>
                            <a:lumOff val="55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0824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 средств на счетах по учету средств местного бюджета в течение соответствующего финансового </a:t>
                      </a:r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  <a:p>
                      <a:pPr algn="l" fontAlgn="auto"/>
                      <a:endParaRPr lang="ru-RU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auto"/>
                      <a:endParaRPr lang="ru-RU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auto"/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55697,6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0824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Разница между привлеченными и погашенными муниципальным образованием кредитами  кредитных организаций в валюте Российской Федерации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92631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источников внутреннего финансирования дефицита районного бюджета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56697,3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5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Подзаголовок 2"/>
          <p:cNvSpPr txBox="1">
            <a:spLocks/>
          </p:cNvSpPr>
          <p:nvPr/>
        </p:nvSpPr>
        <p:spPr bwMode="auto">
          <a:xfrm>
            <a:off x="1030155" y="2054136"/>
            <a:ext cx="957780" cy="35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1400" b="1" dirty="0" smtClean="0">
                <a:latin typeface="Calibri" pitchFamily="34" charset="0"/>
              </a:rPr>
              <a:t>193339,3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20276" y="181895"/>
            <a:ext cx="7929618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1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 Совета </a:t>
            </a:r>
            <a:r>
              <a:rPr lang="ru-RU" sz="12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депутатов Завитинского муниципального округа от 22.12.2021 № 59/8 «Об утверждении бюджета Завитинского муниципального округа на 2022 год и плановый период 2023-20» (с учетом изменений от 17.02.2022 №</a:t>
            </a:r>
            <a:r>
              <a:rPr lang="ru-RU" sz="1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80/9, от 28.04.2022 №104/10, от 27.06.2022 №</a:t>
            </a:r>
            <a:r>
              <a:rPr lang="ru-RU" sz="1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131/11, от 26.08.2022 №142/12) </a:t>
            </a:r>
            <a:r>
              <a:rPr lang="ru-RU" sz="1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налоговым и неналоговым доходам</a:t>
            </a:r>
            <a:endParaRPr lang="ru-RU" sz="1200" b="1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259632" y="1063967"/>
            <a:ext cx="6500858" cy="35719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доходы, всего, тыс.рублей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85720" y="785794"/>
            <a:ext cx="8643998" cy="1857388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048541" y="6374865"/>
            <a:ext cx="285752" cy="28575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642078" y="5805264"/>
            <a:ext cx="3217954" cy="103803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Первоначальный план на 2022 год (с учетом изменений от 17.02.2022 №80/9, от 28.04.2022 №104/10, от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27.06.2022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№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131/11, от 26.08.2022</a:t>
            </a:r>
            <a:r>
              <a:rPr kumimoji="0" lang="ru-RU" sz="1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 №142/12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Book"/>
                <a:ea typeface="+mn-ea"/>
                <a:cs typeface="+mn-cs"/>
              </a:rPr>
              <a:t>)</a:t>
            </a:r>
            <a:endParaRPr kumimoji="0" lang="ru-RU" sz="1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68035" y="6374865"/>
            <a:ext cx="285752" cy="2857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596674" y="6165304"/>
            <a:ext cx="3007774" cy="63817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lvl="0" algn="ctr">
              <a:defRPr/>
            </a:pPr>
            <a:r>
              <a:rPr lang="ru-RU" sz="1200" b="1" kern="0" dirty="0" smtClean="0">
                <a:latin typeface="Franklin Gothic Book"/>
              </a:rPr>
              <a:t>Уточненный  план в ред. решения от </a:t>
            </a:r>
            <a:r>
              <a:rPr lang="ru-RU" sz="1200" b="1" kern="0" dirty="0" smtClean="0">
                <a:latin typeface="Franklin Gothic Book"/>
              </a:rPr>
              <a:t>26.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08.2022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142/12 </a:t>
            </a:r>
            <a:endParaRPr lang="ru-RU" sz="1200" b="1" kern="0" dirty="0" smtClean="0">
              <a:latin typeface="Franklin Gothic Book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80417" y="2411308"/>
            <a:ext cx="857256" cy="314263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137404" y="2232721"/>
            <a:ext cx="973346" cy="33212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дзаголовок 2"/>
          <p:cNvSpPr txBox="1">
            <a:spLocks/>
          </p:cNvSpPr>
          <p:nvPr/>
        </p:nvSpPr>
        <p:spPr bwMode="auto">
          <a:xfrm>
            <a:off x="4137404" y="1948671"/>
            <a:ext cx="910843" cy="28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1400" b="1" dirty="0" smtClean="0">
                <a:latin typeface="Calibri" pitchFamily="34" charset="0"/>
              </a:rPr>
              <a:t>194643,3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82736" y="6381273"/>
            <a:ext cx="573161" cy="365125"/>
          </a:xfrm>
        </p:spPr>
        <p:txBody>
          <a:bodyPr/>
          <a:lstStyle/>
          <a:p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2339752" y="3507819"/>
            <a:ext cx="15656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0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42910" y="355907"/>
            <a:ext cx="7929618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1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 Совета </a:t>
            </a:r>
            <a:r>
              <a:rPr lang="ru-RU" sz="12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депутатов Завитинского муниципального округа от 22.12.2021 № 59/8 «Об утверждении бюджета Завитинского муниципального округа на 2022 год и плановый период </a:t>
            </a:r>
            <a:r>
              <a:rPr lang="ru-RU" sz="1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2023-2024» </a:t>
            </a:r>
            <a:r>
              <a:rPr lang="ru-RU" sz="1200" b="1" kern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(с учетом изменений от 17.02.2022 №</a:t>
            </a:r>
            <a:r>
              <a:rPr lang="ru-RU" sz="1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80/9, от 28.04.2022 №104/10, от </a:t>
            </a:r>
            <a:r>
              <a:rPr lang="ru-RU" sz="1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27.06.2022 </a:t>
            </a:r>
            <a:r>
              <a:rPr lang="ru-RU" sz="1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131,11, от 26.08.2022 №142/12)  </a:t>
            </a:r>
            <a:r>
              <a:rPr lang="ru-RU" sz="1200" b="1" kern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безвозмездным поступлениям  (тыс.руб.)</a:t>
            </a:r>
            <a:endParaRPr lang="ru-RU" sz="1200" b="1" kern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74686950"/>
              </p:ext>
            </p:extLst>
          </p:nvPr>
        </p:nvGraphicFramePr>
        <p:xfrm>
          <a:off x="642910" y="1196752"/>
          <a:ext cx="748883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295231" y="4979431"/>
            <a:ext cx="1154664" cy="288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2022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9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188640"/>
            <a:ext cx="76328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депутатов Завитинского муниципального округа от 22.12.2021 № 59/8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решение Совета народных депутатов Завитинского муниципального округа от 22.12.2021 № 59/8 «Об утверждении бюджета Завитинского муниципального округа на 2022 год и плановый период 2023-2024 (с учетом изменений от 17.02.2022 №80/9, от 28.04.2022 №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104/10, от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27.06.2022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131/11, от 26.08.2022 №142/12)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разделов, тыс. руб.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0839" y="6309321"/>
            <a:ext cx="573161" cy="548680"/>
          </a:xfrm>
        </p:spPr>
        <p:txBody>
          <a:bodyPr/>
          <a:lstStyle/>
          <a:p>
            <a:fld id="{725C68B6-61C2-468F-89AB-4B9F7531AA68}" type="slidenum">
              <a:rPr lang="ru-RU" sz="2000" smtClean="0"/>
              <a:pPr/>
              <a:t>7</a:t>
            </a:fld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074574"/>
              </p:ext>
            </p:extLst>
          </p:nvPr>
        </p:nvGraphicFramePr>
        <p:xfrm>
          <a:off x="502215" y="1712995"/>
          <a:ext cx="8283587" cy="4908419"/>
        </p:xfrm>
        <a:graphic>
          <a:graphicData uri="http://schemas.openxmlformats.org/drawingml/2006/table">
            <a:tbl>
              <a:tblPr/>
              <a:tblGrid>
                <a:gridCol w="4096919"/>
                <a:gridCol w="1395556"/>
                <a:gridCol w="1204269"/>
                <a:gridCol w="1586843"/>
              </a:tblGrid>
              <a:tr h="7288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Раздела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 от 27.06.2022 № 131/11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 / -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 от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26.08.2022 </a:t>
                      </a:r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142/12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1060966,4</a:t>
                      </a:r>
                      <a:endParaRPr lang="ru-RU" sz="1200" b="1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43113,8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1104080,2</a:t>
                      </a:r>
                      <a:endParaRPr lang="ru-RU" sz="1200" b="1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1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79756,1               </a:t>
                      </a:r>
                    </a:p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-27,7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79728,4               </a:t>
                      </a:r>
                    </a:p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5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451,1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451,1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87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1050,0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-500,0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550,0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ЭКОНОМИКА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56044,9            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13802,2        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69847,1            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КОММУНАЛЬНОЕ ХОЗЯЙСТВО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325148,4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21765,7         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346914,1            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10,0               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10,0               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21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473506,9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-714,9                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472792,0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 И СРЕДСТВА МАССОВОЙ ИНФОРМАЦИИ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49526,1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214,0         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49740,1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ЗДРАВООХРАНЕНИЕ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751,9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751,9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33908,4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131,7             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34040,1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09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40812,6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8442,8                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200" b="0" i="0" u="none" strike="noStrike" dirty="0" smtClean="0">
                          <a:solidFill>
                            <a:srgbClr val="215D4B"/>
                          </a:solidFill>
                          <a:effectLst/>
                          <a:latin typeface="Times New Roman" panose="02020603050405020304" pitchFamily="18" charset="0"/>
                        </a:rPr>
                        <a:t>49255,4   </a:t>
                      </a:r>
                      <a:endParaRPr lang="ru-RU" sz="1200" b="0" i="0" u="none" strike="noStrike" dirty="0">
                        <a:solidFill>
                          <a:srgbClr val="215D4B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374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1" y="49758"/>
            <a:ext cx="9143999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разрезе муниципальных программ, тыс. рублей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5897" y="6492875"/>
            <a:ext cx="573161" cy="365125"/>
          </a:xfrm>
        </p:spPr>
        <p:txBody>
          <a:bodyPr>
            <a:normAutofit fontScale="92500" lnSpcReduction="10000"/>
          </a:bodyPr>
          <a:lstStyle/>
          <a:p>
            <a:fld id="{725C68B6-61C2-468F-89AB-4B9F7531AA68}" type="slidenum">
              <a:rPr lang="ru-RU" sz="2000" smtClean="0"/>
              <a:pPr/>
              <a:t>8</a:t>
            </a:fld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837249"/>
              </p:ext>
            </p:extLst>
          </p:nvPr>
        </p:nvGraphicFramePr>
        <p:xfrm>
          <a:off x="1187624" y="548680"/>
          <a:ext cx="7308812" cy="6128522"/>
        </p:xfrm>
        <a:graphic>
          <a:graphicData uri="http://schemas.openxmlformats.org/drawingml/2006/table">
            <a:tbl>
              <a:tblPr/>
              <a:tblGrid>
                <a:gridCol w="5040560"/>
                <a:gridCol w="648072"/>
                <a:gridCol w="792088"/>
                <a:gridCol w="828092"/>
              </a:tblGrid>
              <a:tr h="1717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 от 27.06.2022 №131/11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 / - 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 от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26.08.2022 №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142/12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агропромышленного комплекса Завитинского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муниципального округа"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786,1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786,1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и сохранение культуры и искусства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53981,5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252,0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54233,5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0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"Модернизация жилищно - коммунального комплекса, энергосбережение и повышение энергетической эффективности 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Завитинском 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252159,7 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16770,4            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268930,1 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МП "Развитие субъектов малого и среднего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предпринимательства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773,3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773,3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жильем молодых семей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331,1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0,00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331,1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правонарушений, терроризма и экстремизма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</a:t>
                      </a:r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-407,8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857,1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0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экологической безопасности и охрана окружающей среды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40812,6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8442,8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49255,4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453138,1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-595,0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452543,1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"Эффективное управление в Завитинском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муниципальном округе"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23007,1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-630,0  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22377,1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"Повышение эффективности деятельности органов местного самоуправления Завитинского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муниципального округа"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71136,1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-41,0    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71095,1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«Благоустройство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населенных пунктов Завитинского муниципального округа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12969,2 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1938,2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14907,4 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транспортного сообщения на территории Завитинского муниципального округа"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4665,9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4665,9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706">
                <a:tc>
                  <a:txBody>
                    <a:bodyPr/>
                    <a:lstStyle/>
                    <a:p>
                      <a:pPr algn="l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87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1" y="332656"/>
            <a:ext cx="914399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9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разрезе муниципальных программ, тыс. рублей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5897" y="6492875"/>
            <a:ext cx="573161" cy="365125"/>
          </a:xfrm>
        </p:spPr>
        <p:txBody>
          <a:bodyPr>
            <a:normAutofit fontScale="92500" lnSpcReduction="10000"/>
          </a:bodyPr>
          <a:lstStyle/>
          <a:p>
            <a:fld id="{725C68B6-61C2-468F-89AB-4B9F7531AA68}" type="slidenum">
              <a:rPr lang="ru-RU" sz="2000" smtClean="0"/>
              <a:pPr/>
              <a:t>9</a:t>
            </a:fld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857800"/>
              </p:ext>
            </p:extLst>
          </p:nvPr>
        </p:nvGraphicFramePr>
        <p:xfrm>
          <a:off x="917594" y="1340768"/>
          <a:ext cx="7308812" cy="2751805"/>
        </p:xfrm>
        <a:graphic>
          <a:graphicData uri="http://schemas.openxmlformats.org/drawingml/2006/table">
            <a:tbl>
              <a:tblPr/>
              <a:tblGrid>
                <a:gridCol w="4356484"/>
                <a:gridCol w="1116124"/>
                <a:gridCol w="900100"/>
                <a:gridCol w="936104"/>
              </a:tblGrid>
              <a:tr h="1717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 от 27.06.2022 №131/11 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+ / - 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о бюджете от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26.08.2022 №142/12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"Развитие сети автомобильных дорог общего пользования Завитинского муниципального округа"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47953,7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13770,0            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61723,7                   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«Переселение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граждан из аварийного жилищного фонда на территории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Завитинского муниципального округа"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-861,4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0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«Формирование современной городской среды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территории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Завитинского муниципального округа на 2022-2024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4549,9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    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4549,9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296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7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 ВСЕГО ПО МП</a:t>
                      </a:r>
                    </a:p>
                  </a:txBody>
                  <a:tcPr marL="5311" marR="5311" marT="5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968779,2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38638,3         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1007417,5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1" marR="5311" marT="531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23253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45806</TotalTime>
  <Words>1700</Words>
  <Application>Microsoft Office PowerPoint</Application>
  <PresentationFormat>Экран (4:3)</PresentationFormat>
  <Paragraphs>339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HDOfficeLightV0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mf16</dc:creator>
  <cp:lastModifiedBy>Admin</cp:lastModifiedBy>
  <cp:revision>3316</cp:revision>
  <cp:lastPrinted>2022-07-01T07:20:57Z</cp:lastPrinted>
  <dcterms:modified xsi:type="dcterms:W3CDTF">2022-09-01T05:22:08Z</dcterms:modified>
</cp:coreProperties>
</file>