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3" r:id="rId2"/>
    <p:sldId id="257" r:id="rId3"/>
    <p:sldId id="258" r:id="rId4"/>
    <p:sldId id="260" r:id="rId5"/>
    <p:sldId id="262" r:id="rId6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00"/>
    <a:srgbClr val="99CCFF"/>
    <a:srgbClr val="00359E"/>
    <a:srgbClr val="2DC8FF"/>
    <a:srgbClr val="99FF33"/>
    <a:srgbClr val="E0A0DA"/>
    <a:srgbClr val="CB63C1"/>
    <a:srgbClr val="C4BA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868" autoAdjust="0"/>
  </p:normalViewPr>
  <p:slideViewPr>
    <p:cSldViewPr>
      <p:cViewPr varScale="1">
        <p:scale>
          <a:sx n="74" d="100"/>
          <a:sy n="74" d="100"/>
        </p:scale>
        <p:origin x="144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065A2315-5CB3-4313-81DB-32E0C074E6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143BE6C0-9029-424D-A2C8-E00CD79DCB5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4C2C6DB-0398-4C61-B594-049A307B076E}" type="datetimeFigureOut">
              <a:rPr lang="ru-RU"/>
              <a:pPr>
                <a:defRPr/>
              </a:pPr>
              <a:t>ср 21.10.20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xmlns="" id="{09ED6666-AEB1-490E-88EA-D250006132C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xmlns="" id="{59CE3A5B-EEE9-4C64-A3D8-F7A9043C9E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10B959E-C87E-46C3-A33B-411D8B907C0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24EE9A4-1396-4037-8338-D362E88BA6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374AA18-0A0E-401A-8E7F-28FE691840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5133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5F4B7AF-A103-47AE-A48E-4274F2B31C96}" type="slidenum">
              <a:rPr lang="ru-RU" altLang="ru-RU" smtClean="0"/>
              <a:pPr/>
              <a:t>3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000656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9220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FF63DB5-4A8F-452E-8260-4B741374BE79}" type="slidenum">
              <a:rPr lang="ru-RU" altLang="ru-RU" smtClean="0"/>
              <a:pPr/>
              <a:t>4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113468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1268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9F26EDE-F9F2-425D-9ECD-E4C022CF79A9}" type="slidenum">
              <a:rPr lang="ru-RU" altLang="ru-RU" smtClean="0"/>
              <a:pPr/>
              <a:t>5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010928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клипарты\школа\6746844630a4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Дата 3">
            <a:extLst>
              <a:ext uri="{FF2B5EF4-FFF2-40B4-BE49-F238E27FC236}">
                <a16:creationId xmlns:a16="http://schemas.microsoft.com/office/drawing/2014/main" xmlns="" id="{B6CFFD1B-1A51-4134-9050-BF9F2B572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003FE-D907-46FF-9289-767CF2AF5030}" type="datetimeFigureOut">
              <a:rPr lang="ru-RU"/>
              <a:pPr>
                <a:defRPr/>
              </a:pPr>
              <a:t>ср 21.10.20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xmlns="" id="{CD42B819-7C0E-4E40-8C83-5CCDB1AE1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xmlns="" id="{81D7F9EC-36EC-482D-92E7-0F98EF409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5116B-0314-47A4-BB7C-81F65C7C49C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3014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1D2E93B-9903-4D0C-B502-D4FFA6FD6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44D7D-B7EC-4E95-B53C-5D17E2D7ADB4}" type="datetimeFigureOut">
              <a:rPr lang="ru-RU"/>
              <a:pPr>
                <a:defRPr/>
              </a:pPr>
              <a:t>ср 21.10.20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93B40AF-F6E5-472D-ABCA-860035203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A9B6A90-D4D2-416E-805E-EA61AAB2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0573D-9CB1-472D-B7FD-24408B218CD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1839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1D2E93B-9903-4D0C-B502-D4FFA6FD6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C7019-A469-4989-B909-C054E2693C6B}" type="datetimeFigureOut">
              <a:rPr lang="ru-RU"/>
              <a:pPr>
                <a:defRPr/>
              </a:pPr>
              <a:t>ср 21.10.20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93B40AF-F6E5-472D-ABCA-860035203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A9B6A90-D4D2-416E-805E-EA61AAB2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EB858-154B-46CB-A65E-7CA5B811DB4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21922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1D2E93B-9903-4D0C-B502-D4FFA6FD6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E7F94-5F9A-4978-9724-69E6403C28EB}" type="datetimeFigureOut">
              <a:rPr lang="ru-RU"/>
              <a:pPr>
                <a:defRPr/>
              </a:pPr>
              <a:t>ср 21.10.20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93B40AF-F6E5-472D-ABCA-860035203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A9B6A90-D4D2-416E-805E-EA61AAB2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3A367-4529-4D21-BDF6-EDB4EC3C0E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1042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1D2E93B-9903-4D0C-B502-D4FFA6FD6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18DDC-F66B-4236-8F53-94AB7D2D1BB2}" type="datetimeFigureOut">
              <a:rPr lang="ru-RU"/>
              <a:pPr>
                <a:defRPr/>
              </a:pPr>
              <a:t>ср 21.10.20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93B40AF-F6E5-472D-ABCA-860035203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A9B6A90-D4D2-416E-805E-EA61AAB2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D72A0-E0D8-4545-8301-637D3D28B8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6272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51D2E93B-9903-4D0C-B502-D4FFA6FD6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B68D0-FC67-402B-9681-AEEF575A6BBD}" type="datetimeFigureOut">
              <a:rPr lang="ru-RU"/>
              <a:pPr>
                <a:defRPr/>
              </a:pPr>
              <a:t>ср 21.10.20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093B40AF-F6E5-472D-ABCA-860035203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1A9B6A90-D4D2-416E-805E-EA61AAB2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28D16-9120-4331-847B-2938C7A2315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3891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xmlns="" id="{51D2E93B-9903-4D0C-B502-D4FFA6FD6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D2375-28B4-41AE-BD54-B004B6B5E323}" type="datetimeFigureOut">
              <a:rPr lang="ru-RU"/>
              <a:pPr>
                <a:defRPr/>
              </a:pPr>
              <a:t>ср 21.10.20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xmlns="" id="{093B40AF-F6E5-472D-ABCA-860035203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xmlns="" id="{1A9B6A90-D4D2-416E-805E-EA61AAB2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9D0EC-B4CC-4D0A-9F4C-E5C897B84BA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10391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xmlns="" id="{51D2E93B-9903-4D0C-B502-D4FFA6FD6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C7A10-6567-43FE-A16D-423F0718BD54}" type="datetimeFigureOut">
              <a:rPr lang="ru-RU"/>
              <a:pPr>
                <a:defRPr/>
              </a:pPr>
              <a:t>ср 21.10.20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xmlns="" id="{093B40AF-F6E5-472D-ABCA-860035203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xmlns="" id="{1A9B6A90-D4D2-416E-805E-EA61AAB2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4A405-6B16-4A38-BEED-17F314821D1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1785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xmlns="" id="{51D2E93B-9903-4D0C-B502-D4FFA6FD6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28C66-EAAD-40DF-A98C-F4280C7DEA4A}" type="datetimeFigureOut">
              <a:rPr lang="ru-RU"/>
              <a:pPr>
                <a:defRPr/>
              </a:pPr>
              <a:t>ср 21.10.20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xmlns="" id="{093B40AF-F6E5-472D-ABCA-860035203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xmlns="" id="{1A9B6A90-D4D2-416E-805E-EA61AAB2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F5396-D91B-4D90-90B9-0E103C3BFDB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1315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51D2E93B-9903-4D0C-B502-D4FFA6FD6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FBF4C-61E5-4BE4-AF3A-E8C77C871C5A}" type="datetimeFigureOut">
              <a:rPr lang="ru-RU"/>
              <a:pPr>
                <a:defRPr/>
              </a:pPr>
              <a:t>ср 21.10.20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093B40AF-F6E5-472D-ABCA-860035203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1A9B6A90-D4D2-416E-805E-EA61AAB2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DB409-1015-4F86-B01F-1FB030BE8BC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9041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51D2E93B-9903-4D0C-B502-D4FFA6FD6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CB5DD-D1E3-4A4C-8451-72179874978D}" type="datetimeFigureOut">
              <a:rPr lang="ru-RU"/>
              <a:pPr>
                <a:defRPr/>
              </a:pPr>
              <a:t>ср 21.10.20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093B40AF-F6E5-472D-ABCA-860035203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1A9B6A90-D4D2-416E-805E-EA61AAB2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758FD-02A7-4E42-89ED-B6BB7972CF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7069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1D2E93B-9903-4D0C-B502-D4FFA6FD6A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57FBAC-1FDC-4346-B97E-C8073B3BD7EC}" type="datetimeFigureOut">
              <a:rPr lang="ru-RU"/>
              <a:pPr>
                <a:defRPr/>
              </a:pPr>
              <a:t>ср 21.10.20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93B40AF-F6E5-472D-ABCA-8600352034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A9B6A90-D4D2-416E-805E-EA61AAB214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E27F45E-C36C-4623-BA4E-B28F6D7DA6E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506FBF94-A29D-42BC-AA4D-8AC23C6E6AA7}"/>
              </a:ext>
            </a:extLst>
          </p:cNvPr>
          <p:cNvSpPr/>
          <p:nvPr userDrawn="1"/>
        </p:nvSpPr>
        <p:spPr>
          <a:xfrm>
            <a:off x="214313" y="214313"/>
            <a:ext cx="8715375" cy="642937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3" r:id="rId1"/>
    <p:sldLayoutId id="2147484093" r:id="rId2"/>
    <p:sldLayoutId id="2147484094" r:id="rId3"/>
    <p:sldLayoutId id="2147484095" r:id="rId4"/>
    <p:sldLayoutId id="2147484096" r:id="rId5"/>
    <p:sldLayoutId id="2147484097" r:id="rId6"/>
    <p:sldLayoutId id="2147484098" r:id="rId7"/>
    <p:sldLayoutId id="2147484099" r:id="rId8"/>
    <p:sldLayoutId id="2147484100" r:id="rId9"/>
    <p:sldLayoutId id="2147484101" r:id="rId10"/>
    <p:sldLayoutId id="214748410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_____Microsoft_Excel_97-20031.xls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5" Type="http://schemas.openxmlformats.org/officeDocument/2006/relationships/oleObject" Target="../embeddings/_____Microsoft_Excel_97-20032.xls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>
            <a:extLst>
              <a:ext uri="{FF2B5EF4-FFF2-40B4-BE49-F238E27FC236}">
                <a16:creationId xmlns:a16="http://schemas.microsoft.com/office/drawing/2014/main" xmlns="" id="{6BF6C7AB-D0F3-43BB-ACFD-9652B4611505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468313" y="404813"/>
            <a:ext cx="8207375" cy="6048375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ru-RU" sz="40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Уточнение </a:t>
            </a:r>
            <a:br>
              <a:rPr lang="ru-RU" sz="40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40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бюджета Завитинского района</a:t>
            </a:r>
            <a:r>
              <a:rPr lang="ru-RU" sz="4000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ru-RU" sz="40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на 2020 год</a:t>
            </a:r>
            <a:br>
              <a:rPr lang="ru-RU" sz="40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40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ru-RU" sz="40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2400" b="1" dirty="0">
                <a:solidFill>
                  <a:srgbClr val="00359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Решение районного Совета народных депутатов</a:t>
            </a:r>
            <a:br>
              <a:rPr lang="ru-RU" sz="2400" b="1" dirty="0">
                <a:solidFill>
                  <a:srgbClr val="00359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2400" b="1" dirty="0">
                <a:solidFill>
                  <a:srgbClr val="00359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от </a:t>
            </a:r>
            <a:r>
              <a:rPr lang="ru-RU" sz="2400" b="1" dirty="0" smtClean="0">
                <a:solidFill>
                  <a:srgbClr val="00359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25.06.2020 </a:t>
            </a:r>
            <a:r>
              <a:rPr lang="ru-RU" sz="2400" b="1" dirty="0">
                <a:solidFill>
                  <a:srgbClr val="00359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№</a:t>
            </a:r>
            <a:r>
              <a:rPr lang="ru-RU" sz="2400" b="1" dirty="0" smtClean="0">
                <a:solidFill>
                  <a:srgbClr val="00359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123/22</a:t>
            </a:r>
            <a:endParaRPr lang="ru-RU" sz="2000" dirty="0">
              <a:solidFill>
                <a:srgbClr val="00359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3075" name="Подзаголовок 2">
            <a:extLst>
              <a:ext uri="{FF2B5EF4-FFF2-40B4-BE49-F238E27FC236}">
                <a16:creationId xmlns:a16="http://schemas.microsoft.com/office/drawing/2014/main" xmlns="" id="{738A8D1F-59B0-46A9-8BAF-D9D6E20AC181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6659563" y="4581525"/>
            <a:ext cx="1289050" cy="720725"/>
          </a:xfrm>
        </p:spPr>
        <p:txBody>
          <a:bodyPr/>
          <a:lstStyle/>
          <a:p>
            <a:pPr algn="r" eaLnBrk="1" hangingPunct="1">
              <a:buFont typeface="Arial" charset="0"/>
              <a:buNone/>
              <a:defRPr/>
            </a:pPr>
            <a:r>
              <a:rPr lang="ru-RU" sz="4000" b="1" dirty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№ </a:t>
            </a:r>
            <a:r>
              <a:rPr lang="ru-RU" sz="4000" b="1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</a:t>
            </a:r>
            <a:endParaRPr lang="ru-RU" sz="4000" b="1" dirty="0">
              <a:solidFill>
                <a:srgbClr val="99FF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2698852"/>
              </p:ext>
            </p:extLst>
          </p:nvPr>
        </p:nvGraphicFramePr>
        <p:xfrm>
          <a:off x="250825" y="166688"/>
          <a:ext cx="8763000" cy="660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" name="Лист" r:id="rId5" imgW="8543877" imgH="5953025" progId="Excel.Sheet.8">
                  <p:embed/>
                </p:oleObj>
              </mc:Choice>
              <mc:Fallback>
                <p:oleObj name="Лист" r:id="rId5" imgW="8543877" imgH="5953025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66688"/>
                        <a:ext cx="8763000" cy="660082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4" name="Заголовок 1">
            <a:extLst>
              <a:ext uri="{FF2B5EF4-FFF2-40B4-BE49-F238E27FC236}">
                <a16:creationId xmlns:a16="http://schemas.microsoft.com/office/drawing/2014/main" xmlns="" id="{B37C017D-11B4-4E28-B4D6-743C062C6A29}"/>
              </a:ext>
            </a:extLst>
          </p:cNvPr>
          <p:cNvSpPr>
            <a:spLocks/>
          </p:cNvSpPr>
          <p:nvPr/>
        </p:nvSpPr>
        <p:spPr bwMode="auto">
          <a:xfrm>
            <a:off x="827088" y="482600"/>
            <a:ext cx="7772400" cy="1433513"/>
          </a:xfrm>
          <a:prstGeom prst="rect">
            <a:avLst/>
          </a:prstGeom>
          <a:gradFill rotWithShape="1">
            <a:gsLst>
              <a:gs pos="0">
                <a:srgbClr val="EDFFC9"/>
              </a:gs>
              <a:gs pos="50000">
                <a:srgbClr val="D0FCF2"/>
              </a:gs>
              <a:gs pos="100000">
                <a:srgbClr val="EDFFC9"/>
              </a:gs>
            </a:gsLst>
            <a:lin ang="5400000" scaled="1"/>
          </a:gradFill>
          <a:ln>
            <a:noFill/>
          </a:ln>
          <a:extLst/>
        </p:spPr>
        <p:txBody>
          <a:bodyPr anchor="ctr"/>
          <a:lstStyle/>
          <a:p>
            <a:pPr algn="ctr" eaLnBrk="1" hangingPunct="1">
              <a:defRPr/>
            </a:pPr>
            <a:r>
              <a:rPr lang="ru-RU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Основные параметры</a:t>
            </a:r>
            <a:r>
              <a:rPr lang="ru-RU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br>
              <a:rPr lang="ru-RU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</a:br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районного бюджета</a:t>
            </a:r>
            <a:r>
              <a:rPr lang="ru-RU" sz="4000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на </a:t>
            </a:r>
            <a:r>
              <a:rPr lang="ru-RU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2020 </a:t>
            </a:r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год</a:t>
            </a:r>
            <a:endParaRPr lang="ru-RU" sz="2800" dirty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xmlns="" id="{C0BF6059-7AA9-46C3-970A-2BC318E05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963" y="2060575"/>
            <a:ext cx="1655762" cy="5048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млн. руб.</a:t>
            </a:r>
          </a:p>
        </p:txBody>
      </p:sp>
      <p:sp>
        <p:nvSpPr>
          <p:cNvPr id="2" name="AutoShape 8">
            <a:extLst>
              <a:ext uri="{FF2B5EF4-FFF2-40B4-BE49-F238E27FC236}">
                <a16:creationId xmlns:a16="http://schemas.microsoft.com/office/drawing/2014/main" xmlns="" id="{6E8F60B6-B94A-4CB7-BA05-08A881557CBC}"/>
              </a:ext>
            </a:extLst>
          </p:cNvPr>
          <p:cNvSpPr>
            <a:spLocks noChangeArrowheads="1"/>
          </p:cNvSpPr>
          <p:nvPr/>
        </p:nvSpPr>
        <p:spPr bwMode="auto">
          <a:xfrm rot="11027831" flipH="1">
            <a:off x="6640513" y="3506788"/>
            <a:ext cx="450850" cy="1706562"/>
          </a:xfrm>
          <a:prstGeom prst="curvedLeftArrow">
            <a:avLst>
              <a:gd name="adj1" fmla="val 62176"/>
              <a:gd name="adj2" fmla="val 112400"/>
              <a:gd name="adj3" fmla="val 33333"/>
            </a:avLst>
          </a:prstGeom>
          <a:solidFill>
            <a:schemeClr val="accent3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4102" name="AutoShape 9">
            <a:extLst>
              <a:ext uri="{FF2B5EF4-FFF2-40B4-BE49-F238E27FC236}">
                <a16:creationId xmlns:a16="http://schemas.microsoft.com/office/drawing/2014/main" xmlns="" id="{EA1E55C9-7A14-408F-BE85-C9B8E4393D11}"/>
              </a:ext>
            </a:extLst>
          </p:cNvPr>
          <p:cNvSpPr>
            <a:spLocks noChangeArrowheads="1"/>
          </p:cNvSpPr>
          <p:nvPr/>
        </p:nvSpPr>
        <p:spPr bwMode="auto">
          <a:xfrm rot="11442139" flipH="1">
            <a:off x="6696075" y="2787650"/>
            <a:ext cx="481013" cy="1857375"/>
          </a:xfrm>
          <a:prstGeom prst="curvedLeftArrow">
            <a:avLst>
              <a:gd name="adj1" fmla="val 89855"/>
              <a:gd name="adj2" fmla="val 161001"/>
              <a:gd name="adj3" fmla="val 33333"/>
            </a:avLst>
          </a:prstGeom>
          <a:solidFill>
            <a:schemeClr val="accent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4103" name="Блок-схема: извлечение 34">
            <a:extLst>
              <a:ext uri="{FF2B5EF4-FFF2-40B4-BE49-F238E27FC236}">
                <a16:creationId xmlns:a16="http://schemas.microsoft.com/office/drawing/2014/main" xmlns="" id="{C10E134C-907F-4581-B2A8-F8628282765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281862" y="3024188"/>
            <a:ext cx="366713" cy="312738"/>
          </a:xfrm>
          <a:prstGeom prst="flowChartExtract">
            <a:avLst/>
          </a:prstGeom>
          <a:solidFill>
            <a:schemeClr val="accent6"/>
          </a:solidFill>
          <a:ln w="12700" algn="ctr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4104" name="AutoShape 15" descr="60%">
            <a:extLst>
              <a:ext uri="{FF2B5EF4-FFF2-40B4-BE49-F238E27FC236}">
                <a16:creationId xmlns:a16="http://schemas.microsoft.com/office/drawing/2014/main" xmlns="" id="{8026E078-546B-4941-A92E-90E2C99F0DFE}"/>
              </a:ext>
            </a:extLst>
          </p:cNvPr>
          <p:cNvSpPr>
            <a:spLocks noChangeArrowheads="1"/>
          </p:cNvSpPr>
          <p:nvPr/>
        </p:nvSpPr>
        <p:spPr bwMode="gray">
          <a:xfrm>
            <a:off x="7667625" y="2924175"/>
            <a:ext cx="1079500" cy="647700"/>
          </a:xfrm>
          <a:prstGeom prst="roundRect">
            <a:avLst>
              <a:gd name="adj" fmla="val 16667"/>
            </a:avLst>
          </a:prstGeom>
          <a:pattFill prst="pct20">
            <a:fgClr>
              <a:schemeClr val="bg1"/>
            </a:fgClr>
            <a:bgClr>
              <a:srgbClr val="C0C0C0"/>
            </a:bgClr>
          </a:pattFill>
          <a:ln w="38100" algn="ctr">
            <a:solidFill>
              <a:schemeClr val="accent6">
                <a:lumMod val="75000"/>
                <a:alpha val="7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defRPr/>
            </a:pPr>
            <a:endParaRPr lang="ru-RU">
              <a:latin typeface="Verdana" pitchFamily="34" charset="0"/>
              <a:cs typeface="Arial" charset="0"/>
            </a:endParaRPr>
          </a:p>
        </p:txBody>
      </p:sp>
      <p:sp>
        <p:nvSpPr>
          <p:cNvPr id="5129" name="Text Box 34"/>
          <p:cNvSpPr txBox="1">
            <a:spLocks noChangeArrowheads="1"/>
          </p:cNvSpPr>
          <p:nvPr/>
        </p:nvSpPr>
        <p:spPr bwMode="white">
          <a:xfrm rot="10800000" flipV="1">
            <a:off x="7740650" y="3068638"/>
            <a:ext cx="9366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800" b="1" dirty="0" smtClean="0"/>
              <a:t>+22,7</a:t>
            </a:r>
            <a:endParaRPr lang="en-US" altLang="ru-RU" sz="1800" b="1" dirty="0"/>
          </a:p>
        </p:txBody>
      </p:sp>
      <p:sp>
        <p:nvSpPr>
          <p:cNvPr id="5130" name="AutoShape 15" descr="60%"/>
          <p:cNvSpPr>
            <a:spLocks noChangeArrowheads="1"/>
          </p:cNvSpPr>
          <p:nvPr/>
        </p:nvSpPr>
        <p:spPr bwMode="gray">
          <a:xfrm>
            <a:off x="7667625" y="4724400"/>
            <a:ext cx="1079500" cy="647700"/>
          </a:xfrm>
          <a:prstGeom prst="roundRect">
            <a:avLst>
              <a:gd name="adj" fmla="val 16667"/>
            </a:avLst>
          </a:prstGeom>
          <a:blipFill dpi="0" rotWithShape="0">
            <a:blip r:embed="rId7"/>
            <a:srcRect/>
            <a:tile tx="0" ty="0" sx="100000" sy="100000" flip="none" algn="tl"/>
          </a:blipFill>
          <a:ln w="38100" algn="ctr">
            <a:solidFill>
              <a:srgbClr val="898600">
                <a:alpha val="69803"/>
              </a:srgbClr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Verdana" panose="020B0604030504040204" pitchFamily="34" charset="0"/>
            </a:endParaRPr>
          </a:p>
        </p:txBody>
      </p:sp>
      <p:sp>
        <p:nvSpPr>
          <p:cNvPr id="5131" name="Text Box 34"/>
          <p:cNvSpPr txBox="1">
            <a:spLocks noChangeArrowheads="1"/>
          </p:cNvSpPr>
          <p:nvPr/>
        </p:nvSpPr>
        <p:spPr bwMode="white">
          <a:xfrm rot="10800000" flipV="1">
            <a:off x="7740650" y="4867553"/>
            <a:ext cx="9366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800" b="1" dirty="0"/>
              <a:t>+ </a:t>
            </a:r>
            <a:r>
              <a:rPr lang="ru-RU" altLang="ru-RU" sz="1800" b="1" dirty="0" smtClean="0"/>
              <a:t>22,7</a:t>
            </a:r>
            <a:endParaRPr lang="en-US" altLang="ru-RU" sz="1800" b="1" dirty="0"/>
          </a:p>
        </p:txBody>
      </p:sp>
      <p:sp>
        <p:nvSpPr>
          <p:cNvPr id="5132" name="Блок-схема: извлечение 34">
            <a:extLst>
              <a:ext uri="{FF2B5EF4-FFF2-40B4-BE49-F238E27FC236}">
                <a16:creationId xmlns:a16="http://schemas.microsoft.com/office/drawing/2014/main" xmlns="" id="{693EB867-C612-4085-B900-DA5F0611274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281863" y="4968875"/>
            <a:ext cx="366712" cy="312738"/>
          </a:xfrm>
          <a:prstGeom prst="flowChartExtract">
            <a:avLst/>
          </a:prstGeom>
          <a:solidFill>
            <a:schemeClr val="accent3">
              <a:lumMod val="75000"/>
            </a:schemeClr>
          </a:solidFill>
          <a:ln w="12700" algn="ctr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>
            <a:extLst>
              <a:ext uri="{FF2B5EF4-FFF2-40B4-BE49-F238E27FC236}">
                <a16:creationId xmlns:a16="http://schemas.microsoft.com/office/drawing/2014/main" xmlns="" id="{BF4E5BD3-A471-4478-8F52-9BE452759A50}"/>
              </a:ext>
            </a:extLst>
          </p:cNvPr>
          <p:cNvSpPr>
            <a:spLocks/>
          </p:cNvSpPr>
          <p:nvPr/>
        </p:nvSpPr>
        <p:spPr bwMode="auto">
          <a:xfrm>
            <a:off x="179388" y="188913"/>
            <a:ext cx="8785225" cy="1944687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anchor="ctr"/>
          <a:lstStyle/>
          <a:p>
            <a:pPr algn="ctr" eaLnBrk="1" hangingPunct="1">
              <a:defRPr/>
            </a:pPr>
            <a:r>
              <a:rPr lang="ru-RU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Изменение доходов</a:t>
            </a:r>
            <a:r>
              <a:rPr lang="ru-RU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br>
              <a:rPr lang="ru-RU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</a:br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районного бюджета</a:t>
            </a:r>
            <a:endParaRPr lang="ru-RU" sz="2800" dirty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graphicFrame>
        <p:nvGraphicFramePr>
          <p:cNvPr id="614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1089999"/>
              </p:ext>
            </p:extLst>
          </p:nvPr>
        </p:nvGraphicFramePr>
        <p:xfrm>
          <a:off x="179388" y="2133600"/>
          <a:ext cx="8909050" cy="44637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Лист" r:id="rId5" imgW="8915400" imgH="4029203" progId="Excel.Sheet.8">
                  <p:embed/>
                </p:oleObj>
              </mc:Choice>
              <mc:Fallback>
                <p:oleObj name="Лист" r:id="rId5" imgW="8915400" imgH="4029203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2133600"/>
                        <a:ext cx="8909050" cy="446375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2" name="Rectangle 6">
            <a:extLst>
              <a:ext uri="{FF2B5EF4-FFF2-40B4-BE49-F238E27FC236}">
                <a16:creationId xmlns:a16="http://schemas.microsoft.com/office/drawing/2014/main" xmlns="" id="{71B3F481-5C7D-4433-94C2-1578C16B4C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763" y="2636838"/>
            <a:ext cx="1655762" cy="5048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Arial" charset="0"/>
              </a:rPr>
              <a:t>млн.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6F9FC"/>
            </a:gs>
            <a:gs pos="74001">
              <a:srgbClr val="B0C6E1"/>
            </a:gs>
            <a:gs pos="83000">
              <a:srgbClr val="B0C6E1"/>
            </a:gs>
            <a:gs pos="100000">
              <a:srgbClr val="CAD9E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3">
            <a:extLst>
              <a:ext uri="{FF2B5EF4-FFF2-40B4-BE49-F238E27FC236}">
                <a16:creationId xmlns:a16="http://schemas.microsoft.com/office/drawing/2014/main" xmlns="" id="{0799FF69-BB38-4700-A066-A9968C3BCEAA}"/>
              </a:ext>
            </a:extLst>
          </p:cNvPr>
          <p:cNvSpPr>
            <a:spLocks noChangeArrowheads="1"/>
          </p:cNvSpPr>
          <p:nvPr/>
        </p:nvSpPr>
        <p:spPr bwMode="gray">
          <a:xfrm>
            <a:off x="6300788" y="2276475"/>
            <a:ext cx="2541587" cy="344488"/>
          </a:xfrm>
          <a:prstGeom prst="homePlate">
            <a:avLst>
              <a:gd name="adj" fmla="val 39013"/>
            </a:avLst>
          </a:prstGeom>
          <a:solidFill>
            <a:schemeClr val="tx2">
              <a:lumMod val="40000"/>
              <a:lumOff val="60000"/>
            </a:schemeClr>
          </a:soli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AutoShape 4">
            <a:extLst>
              <a:ext uri="{FF2B5EF4-FFF2-40B4-BE49-F238E27FC236}">
                <a16:creationId xmlns:a16="http://schemas.microsoft.com/office/drawing/2014/main" xmlns="" id="{82919FBA-8D89-4BD9-949E-701653C3C7CD}"/>
              </a:ext>
            </a:extLst>
          </p:cNvPr>
          <p:cNvSpPr>
            <a:spLocks noChangeArrowheads="1"/>
          </p:cNvSpPr>
          <p:nvPr/>
        </p:nvSpPr>
        <p:spPr bwMode="gray">
          <a:xfrm>
            <a:off x="4427538" y="2276475"/>
            <a:ext cx="2089150" cy="325438"/>
          </a:xfrm>
          <a:prstGeom prst="homePlate">
            <a:avLst>
              <a:gd name="adj" fmla="val 42291"/>
            </a:avLst>
          </a:prstGeom>
          <a:gradFill rotWithShape="1">
            <a:gsLst>
              <a:gs pos="90000">
                <a:schemeClr val="accent5">
                  <a:lumMod val="60000"/>
                  <a:lumOff val="40000"/>
                </a:schemeClr>
              </a:gs>
              <a:gs pos="100000">
                <a:srgbClr val="4582A7"/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359E"/>
                </a:solidFill>
                <a:latin typeface="Arial" charset="0"/>
                <a:cs typeface="Arial" charset="0"/>
              </a:rPr>
              <a:t>           84054,5</a:t>
            </a:r>
            <a:endParaRPr lang="ru-RU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86" name="AutoShape 3">
            <a:extLst>
              <a:ext uri="{FF2B5EF4-FFF2-40B4-BE49-F238E27FC236}">
                <a16:creationId xmlns:a16="http://schemas.microsoft.com/office/drawing/2014/main" xmlns="" id="{21224E01-11D1-4E49-B373-38469CFDE93B}"/>
              </a:ext>
            </a:extLst>
          </p:cNvPr>
          <p:cNvSpPr>
            <a:spLocks noChangeArrowheads="1"/>
          </p:cNvSpPr>
          <p:nvPr/>
        </p:nvSpPr>
        <p:spPr bwMode="gray">
          <a:xfrm>
            <a:off x="6207125" y="6200775"/>
            <a:ext cx="2622550" cy="344488"/>
          </a:xfrm>
          <a:prstGeom prst="homePlate">
            <a:avLst>
              <a:gd name="adj" fmla="val 39013"/>
            </a:avLst>
          </a:prstGeom>
          <a:gradFill rotWithShape="1">
            <a:gsLst>
              <a:gs pos="1000">
                <a:srgbClr val="B2AF7A">
                  <a:gamma/>
                  <a:shade val="76078"/>
                  <a:invGamma/>
                </a:srgbClr>
              </a:gs>
              <a:gs pos="11000">
                <a:schemeClr val="bg1">
                  <a:lumMod val="85000"/>
                </a:schemeClr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5" name="AutoShape 3">
            <a:extLst>
              <a:ext uri="{FF2B5EF4-FFF2-40B4-BE49-F238E27FC236}">
                <a16:creationId xmlns:a16="http://schemas.microsoft.com/office/drawing/2014/main" xmlns="" id="{648AA5CF-4AAA-4234-B171-B9366CF4DD0F}"/>
              </a:ext>
            </a:extLst>
          </p:cNvPr>
          <p:cNvSpPr>
            <a:spLocks noChangeArrowheads="1"/>
          </p:cNvSpPr>
          <p:nvPr/>
        </p:nvSpPr>
        <p:spPr bwMode="gray">
          <a:xfrm>
            <a:off x="6191250" y="5778500"/>
            <a:ext cx="2622550" cy="344488"/>
          </a:xfrm>
          <a:prstGeom prst="homePlate">
            <a:avLst>
              <a:gd name="adj" fmla="val 39013"/>
            </a:avLst>
          </a:prstGeom>
          <a:gradFill rotWithShape="1">
            <a:gsLst>
              <a:gs pos="1000">
                <a:srgbClr val="B2AF7A">
                  <a:gamma/>
                  <a:shade val="76078"/>
                  <a:invGamma/>
                </a:srgbClr>
              </a:gs>
              <a:gs pos="11000">
                <a:schemeClr val="bg1">
                  <a:lumMod val="85000"/>
                </a:schemeClr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4" name="AutoShape 3">
            <a:extLst>
              <a:ext uri="{FF2B5EF4-FFF2-40B4-BE49-F238E27FC236}">
                <a16:creationId xmlns:a16="http://schemas.microsoft.com/office/drawing/2014/main" xmlns="" id="{3DAA67BD-9340-4949-98F5-5E5AE81B5625}"/>
              </a:ext>
            </a:extLst>
          </p:cNvPr>
          <p:cNvSpPr>
            <a:spLocks noChangeArrowheads="1"/>
          </p:cNvSpPr>
          <p:nvPr/>
        </p:nvSpPr>
        <p:spPr bwMode="gray">
          <a:xfrm>
            <a:off x="6208713" y="5313363"/>
            <a:ext cx="2622550" cy="342900"/>
          </a:xfrm>
          <a:prstGeom prst="homePlate">
            <a:avLst>
              <a:gd name="adj" fmla="val 39013"/>
            </a:avLst>
          </a:prstGeom>
          <a:gradFill rotWithShape="1">
            <a:gsLst>
              <a:gs pos="1000">
                <a:srgbClr val="B2AF7A">
                  <a:gamma/>
                  <a:shade val="76078"/>
                  <a:invGamma/>
                </a:srgbClr>
              </a:gs>
              <a:gs pos="11000">
                <a:schemeClr val="bg1">
                  <a:lumMod val="85000"/>
                </a:schemeClr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3" name="AutoShape 3">
            <a:extLst>
              <a:ext uri="{FF2B5EF4-FFF2-40B4-BE49-F238E27FC236}">
                <a16:creationId xmlns:a16="http://schemas.microsoft.com/office/drawing/2014/main" xmlns="" id="{2643FD65-BB65-46BC-8A29-9176A980480A}"/>
              </a:ext>
            </a:extLst>
          </p:cNvPr>
          <p:cNvSpPr>
            <a:spLocks noChangeArrowheads="1"/>
          </p:cNvSpPr>
          <p:nvPr/>
        </p:nvSpPr>
        <p:spPr bwMode="gray">
          <a:xfrm>
            <a:off x="6191250" y="4876800"/>
            <a:ext cx="2663825" cy="344488"/>
          </a:xfrm>
          <a:prstGeom prst="homePlate">
            <a:avLst>
              <a:gd name="adj" fmla="val 39013"/>
            </a:avLst>
          </a:prstGeom>
          <a:gradFill rotWithShape="1">
            <a:gsLst>
              <a:gs pos="1000">
                <a:srgbClr val="B2AF7A">
                  <a:gamma/>
                  <a:shade val="76078"/>
                  <a:invGamma/>
                </a:srgbClr>
              </a:gs>
              <a:gs pos="11000">
                <a:schemeClr val="bg1">
                  <a:lumMod val="85000"/>
                </a:schemeClr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2" name="AutoShape 3">
            <a:extLst>
              <a:ext uri="{FF2B5EF4-FFF2-40B4-BE49-F238E27FC236}">
                <a16:creationId xmlns:a16="http://schemas.microsoft.com/office/drawing/2014/main" xmlns="" id="{1DB0F5B5-BFDA-48B2-82A2-8D27AF8E2CBD}"/>
              </a:ext>
            </a:extLst>
          </p:cNvPr>
          <p:cNvSpPr>
            <a:spLocks noChangeArrowheads="1"/>
          </p:cNvSpPr>
          <p:nvPr/>
        </p:nvSpPr>
        <p:spPr bwMode="gray">
          <a:xfrm>
            <a:off x="6219825" y="4416425"/>
            <a:ext cx="2622550" cy="344488"/>
          </a:xfrm>
          <a:prstGeom prst="homePlate">
            <a:avLst>
              <a:gd name="adj" fmla="val 39013"/>
            </a:avLst>
          </a:prstGeom>
          <a:gradFill rotWithShape="1">
            <a:gsLst>
              <a:gs pos="1000">
                <a:srgbClr val="B2AF7A">
                  <a:gamma/>
                  <a:shade val="76078"/>
                  <a:invGamma/>
                </a:srgbClr>
              </a:gs>
              <a:gs pos="11000">
                <a:schemeClr val="bg1">
                  <a:lumMod val="85000"/>
                </a:schemeClr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1" name="AutoShape 3">
            <a:extLst>
              <a:ext uri="{FF2B5EF4-FFF2-40B4-BE49-F238E27FC236}">
                <a16:creationId xmlns:a16="http://schemas.microsoft.com/office/drawing/2014/main" xmlns="" id="{5E4655F1-A8F4-462D-AA1C-F90BA9937511}"/>
              </a:ext>
            </a:extLst>
          </p:cNvPr>
          <p:cNvSpPr>
            <a:spLocks noChangeArrowheads="1"/>
          </p:cNvSpPr>
          <p:nvPr/>
        </p:nvSpPr>
        <p:spPr bwMode="gray">
          <a:xfrm>
            <a:off x="6300788" y="4005263"/>
            <a:ext cx="2541587" cy="344487"/>
          </a:xfrm>
          <a:prstGeom prst="homePlate">
            <a:avLst>
              <a:gd name="adj" fmla="val 39013"/>
            </a:avLst>
          </a:prstGeom>
          <a:gradFill rotWithShape="1">
            <a:gsLst>
              <a:gs pos="1000">
                <a:srgbClr val="B2AF7A">
                  <a:gamma/>
                  <a:shade val="76078"/>
                  <a:invGamma/>
                </a:srgbClr>
              </a:gs>
              <a:gs pos="11000">
                <a:schemeClr val="bg1">
                  <a:lumMod val="85000"/>
                </a:schemeClr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0" name="AutoShape 3">
            <a:extLst>
              <a:ext uri="{FF2B5EF4-FFF2-40B4-BE49-F238E27FC236}">
                <a16:creationId xmlns:a16="http://schemas.microsoft.com/office/drawing/2014/main" xmlns="" id="{D0C406AE-615A-4D04-A9FB-3F81AF7C00CB}"/>
              </a:ext>
            </a:extLst>
          </p:cNvPr>
          <p:cNvSpPr>
            <a:spLocks noChangeArrowheads="1"/>
          </p:cNvSpPr>
          <p:nvPr/>
        </p:nvSpPr>
        <p:spPr bwMode="gray">
          <a:xfrm>
            <a:off x="6143625" y="3517900"/>
            <a:ext cx="2622550" cy="344488"/>
          </a:xfrm>
          <a:prstGeom prst="homePlate">
            <a:avLst>
              <a:gd name="adj" fmla="val 39013"/>
            </a:avLst>
          </a:prstGeom>
          <a:gradFill rotWithShape="1">
            <a:gsLst>
              <a:gs pos="1000">
                <a:srgbClr val="B2AF7A">
                  <a:gamma/>
                  <a:shade val="76078"/>
                  <a:invGamma/>
                </a:srgbClr>
              </a:gs>
              <a:gs pos="11000">
                <a:schemeClr val="bg1">
                  <a:lumMod val="85000"/>
                </a:schemeClr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solidFill>
                  <a:sysClr val="windowText" lastClr="000000"/>
                </a:solidFill>
                <a:latin typeface="Arial" charset="0"/>
                <a:cs typeface="Arial" charset="0"/>
              </a:rPr>
              <a:t>  </a:t>
            </a:r>
          </a:p>
        </p:txBody>
      </p:sp>
      <p:sp>
        <p:nvSpPr>
          <p:cNvPr id="79" name="AutoShape 3">
            <a:extLst>
              <a:ext uri="{FF2B5EF4-FFF2-40B4-BE49-F238E27FC236}">
                <a16:creationId xmlns:a16="http://schemas.microsoft.com/office/drawing/2014/main" xmlns="" id="{907663E6-9438-4880-8BFD-2B6A185E1A73}"/>
              </a:ext>
            </a:extLst>
          </p:cNvPr>
          <p:cNvSpPr>
            <a:spLocks noChangeArrowheads="1"/>
          </p:cNvSpPr>
          <p:nvPr/>
        </p:nvSpPr>
        <p:spPr bwMode="gray">
          <a:xfrm>
            <a:off x="6162675" y="3113088"/>
            <a:ext cx="2622550" cy="344487"/>
          </a:xfrm>
          <a:prstGeom prst="homePlate">
            <a:avLst>
              <a:gd name="adj" fmla="val 39013"/>
            </a:avLst>
          </a:prstGeom>
          <a:gradFill rotWithShape="1">
            <a:gsLst>
              <a:gs pos="1000">
                <a:srgbClr val="B2AF7A">
                  <a:gamma/>
                  <a:shade val="76078"/>
                  <a:invGamma/>
                </a:srgbClr>
              </a:gs>
              <a:gs pos="11000">
                <a:schemeClr val="bg1">
                  <a:lumMod val="85000"/>
                </a:schemeClr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8" name="AutoShape 3">
            <a:extLst>
              <a:ext uri="{FF2B5EF4-FFF2-40B4-BE49-F238E27FC236}">
                <a16:creationId xmlns:a16="http://schemas.microsoft.com/office/drawing/2014/main" xmlns="" id="{D32B6A6B-DCBE-4063-9D90-AA2B3B1389D0}"/>
              </a:ext>
            </a:extLst>
          </p:cNvPr>
          <p:cNvSpPr>
            <a:spLocks noChangeArrowheads="1"/>
          </p:cNvSpPr>
          <p:nvPr/>
        </p:nvSpPr>
        <p:spPr bwMode="gray">
          <a:xfrm>
            <a:off x="6172200" y="2717800"/>
            <a:ext cx="2622550" cy="342900"/>
          </a:xfrm>
          <a:prstGeom prst="homePlate">
            <a:avLst>
              <a:gd name="adj" fmla="val 39013"/>
            </a:avLst>
          </a:prstGeom>
          <a:gradFill rotWithShape="1">
            <a:gsLst>
              <a:gs pos="1000">
                <a:srgbClr val="B2AF7A">
                  <a:gamma/>
                  <a:shade val="76078"/>
                  <a:invGamma/>
                </a:srgbClr>
              </a:gs>
              <a:gs pos="11000">
                <a:schemeClr val="bg1">
                  <a:lumMod val="85000"/>
                </a:schemeClr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3696291-2851-4E66-9214-32A61186A56A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049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Уточнение расходов </a:t>
            </a:r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районного бюджета,   </a:t>
            </a:r>
            <a:r>
              <a:rPr lang="ru-RU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тыс. руб.</a:t>
            </a:r>
          </a:p>
        </p:txBody>
      </p:sp>
      <p:sp>
        <p:nvSpPr>
          <p:cNvPr id="12" name="AutoShape 4">
            <a:extLst>
              <a:ext uri="{FF2B5EF4-FFF2-40B4-BE49-F238E27FC236}">
                <a16:creationId xmlns:a16="http://schemas.microsoft.com/office/drawing/2014/main" xmlns="" id="{F9A4EB68-7D0F-4CE5-ABA4-5FE317CBC2B1}"/>
              </a:ext>
            </a:extLst>
          </p:cNvPr>
          <p:cNvSpPr>
            <a:spLocks noChangeArrowheads="1"/>
          </p:cNvSpPr>
          <p:nvPr/>
        </p:nvSpPr>
        <p:spPr bwMode="gray">
          <a:xfrm>
            <a:off x="3698540" y="5767387"/>
            <a:ext cx="2855913" cy="327025"/>
          </a:xfrm>
          <a:prstGeom prst="homePlate">
            <a:avLst>
              <a:gd name="adj" fmla="val 42291"/>
            </a:avLst>
          </a:prstGeom>
          <a:gradFill rotWithShape="1">
            <a:gsLst>
              <a:gs pos="92000">
                <a:schemeClr val="accent5">
                  <a:lumMod val="60000"/>
                  <a:lumOff val="40000"/>
                </a:schemeClr>
              </a:gs>
              <a:gs pos="100000">
                <a:srgbClr val="4582A7"/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AutoShape 4">
            <a:extLst>
              <a:ext uri="{FF2B5EF4-FFF2-40B4-BE49-F238E27FC236}">
                <a16:creationId xmlns:a16="http://schemas.microsoft.com/office/drawing/2014/main" xmlns="" id="{4D1EAF39-5B35-4422-9804-8722A451F9E5}"/>
              </a:ext>
            </a:extLst>
          </p:cNvPr>
          <p:cNvSpPr>
            <a:spLocks noChangeArrowheads="1"/>
          </p:cNvSpPr>
          <p:nvPr/>
        </p:nvSpPr>
        <p:spPr bwMode="gray">
          <a:xfrm>
            <a:off x="3633788" y="6270327"/>
            <a:ext cx="2855912" cy="327025"/>
          </a:xfrm>
          <a:prstGeom prst="homePlate">
            <a:avLst>
              <a:gd name="adj" fmla="val 42291"/>
            </a:avLst>
          </a:prstGeom>
          <a:gradFill rotWithShape="1">
            <a:gsLst>
              <a:gs pos="92000">
                <a:schemeClr val="accent5">
                  <a:lumMod val="60000"/>
                  <a:lumOff val="40000"/>
                </a:schemeClr>
              </a:gs>
              <a:gs pos="100000">
                <a:srgbClr val="4582A7"/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AutoShape 4">
            <a:extLst>
              <a:ext uri="{FF2B5EF4-FFF2-40B4-BE49-F238E27FC236}">
                <a16:creationId xmlns:a16="http://schemas.microsoft.com/office/drawing/2014/main" xmlns="" id="{3686AAF1-1D05-457A-9AE8-7B196D37099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708400" y="5334000"/>
            <a:ext cx="2855913" cy="327025"/>
          </a:xfrm>
          <a:prstGeom prst="homePlate">
            <a:avLst>
              <a:gd name="adj" fmla="val 42291"/>
            </a:avLst>
          </a:prstGeom>
          <a:gradFill rotWithShape="1">
            <a:gsLst>
              <a:gs pos="92000">
                <a:schemeClr val="accent5">
                  <a:lumMod val="60000"/>
                  <a:lumOff val="40000"/>
                </a:schemeClr>
              </a:gs>
              <a:gs pos="100000">
                <a:srgbClr val="4582A7"/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" name="AutoShape 4">
            <a:extLst>
              <a:ext uri="{FF2B5EF4-FFF2-40B4-BE49-F238E27FC236}">
                <a16:creationId xmlns:a16="http://schemas.microsoft.com/office/drawing/2014/main" xmlns="" id="{C3B007C1-3F4E-41FF-B8D6-F32598CC04F2}"/>
              </a:ext>
            </a:extLst>
          </p:cNvPr>
          <p:cNvSpPr>
            <a:spLocks noChangeArrowheads="1"/>
          </p:cNvSpPr>
          <p:nvPr/>
        </p:nvSpPr>
        <p:spPr bwMode="gray">
          <a:xfrm>
            <a:off x="4356100" y="4891088"/>
            <a:ext cx="2208213" cy="325437"/>
          </a:xfrm>
          <a:prstGeom prst="homePlate">
            <a:avLst>
              <a:gd name="adj" fmla="val 42291"/>
            </a:avLst>
          </a:prstGeom>
          <a:gradFill rotWithShape="1">
            <a:gsLst>
              <a:gs pos="92000">
                <a:schemeClr val="accent5">
                  <a:lumMod val="60000"/>
                  <a:lumOff val="40000"/>
                </a:schemeClr>
              </a:gs>
              <a:gs pos="100000">
                <a:srgbClr val="4582A7"/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1" name="AutoShape 4">
            <a:extLst>
              <a:ext uri="{FF2B5EF4-FFF2-40B4-BE49-F238E27FC236}">
                <a16:creationId xmlns:a16="http://schemas.microsoft.com/office/drawing/2014/main" xmlns="" id="{CEDFAEC4-9525-4955-9D02-2C2BE534EA6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975100" y="4419975"/>
            <a:ext cx="2663825" cy="327025"/>
          </a:xfrm>
          <a:prstGeom prst="homePlate">
            <a:avLst>
              <a:gd name="adj" fmla="val 45922"/>
            </a:avLst>
          </a:prstGeom>
          <a:gradFill rotWithShape="1">
            <a:gsLst>
              <a:gs pos="92000">
                <a:schemeClr val="accent5">
                  <a:lumMod val="60000"/>
                  <a:lumOff val="40000"/>
                </a:schemeClr>
              </a:gs>
              <a:gs pos="100000">
                <a:srgbClr val="4582A7"/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AutoShape 4">
            <a:extLst>
              <a:ext uri="{FF2B5EF4-FFF2-40B4-BE49-F238E27FC236}">
                <a16:creationId xmlns:a16="http://schemas.microsoft.com/office/drawing/2014/main" xmlns="" id="{5ABE52C2-5947-43E6-B3E2-5697DA3F0CED}"/>
              </a:ext>
            </a:extLst>
          </p:cNvPr>
          <p:cNvSpPr>
            <a:spLocks noChangeArrowheads="1"/>
          </p:cNvSpPr>
          <p:nvPr/>
        </p:nvSpPr>
        <p:spPr bwMode="gray">
          <a:xfrm>
            <a:off x="704850" y="2249488"/>
            <a:ext cx="3843338" cy="327025"/>
          </a:xfrm>
          <a:prstGeom prst="homePlate">
            <a:avLst>
              <a:gd name="adj" fmla="val 42291"/>
            </a:avLst>
          </a:prstGeom>
          <a:pattFill prst="pct40">
            <a:fgClr>
              <a:srgbClr val="C00000"/>
            </a:fgClr>
            <a:bgClr>
              <a:srgbClr val="99FF33"/>
            </a:bgClr>
          </a:patt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" charset="0"/>
                <a:cs typeface="+mn-cs"/>
              </a:rPr>
              <a:t>Общегосударственные вопросы</a:t>
            </a:r>
            <a:endParaRPr lang="ru-RU" kern="0" dirty="0">
              <a:solidFill>
                <a:schemeClr val="accent4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30" name="AutoShape 4">
            <a:extLst>
              <a:ext uri="{FF2B5EF4-FFF2-40B4-BE49-F238E27FC236}">
                <a16:creationId xmlns:a16="http://schemas.microsoft.com/office/drawing/2014/main" xmlns="" id="{BC2933A3-179E-4EC0-8A11-F90C76099B77}"/>
              </a:ext>
            </a:extLst>
          </p:cNvPr>
          <p:cNvSpPr>
            <a:spLocks noChangeArrowheads="1"/>
          </p:cNvSpPr>
          <p:nvPr/>
        </p:nvSpPr>
        <p:spPr bwMode="gray">
          <a:xfrm>
            <a:off x="3676650" y="3924300"/>
            <a:ext cx="2855913" cy="327025"/>
          </a:xfrm>
          <a:prstGeom prst="homePlate">
            <a:avLst>
              <a:gd name="adj" fmla="val 42291"/>
            </a:avLst>
          </a:prstGeom>
          <a:gradFill rotWithShape="1">
            <a:gsLst>
              <a:gs pos="90000">
                <a:schemeClr val="accent5">
                  <a:lumMod val="60000"/>
                  <a:lumOff val="40000"/>
                </a:schemeClr>
              </a:gs>
              <a:gs pos="100000">
                <a:srgbClr val="4582A7"/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1" name="AutoShape 4">
            <a:extLst>
              <a:ext uri="{FF2B5EF4-FFF2-40B4-BE49-F238E27FC236}">
                <a16:creationId xmlns:a16="http://schemas.microsoft.com/office/drawing/2014/main" xmlns="" id="{4C12685E-85FC-4F25-BB7D-EACF3E61133E}"/>
              </a:ext>
            </a:extLst>
          </p:cNvPr>
          <p:cNvSpPr>
            <a:spLocks noChangeArrowheads="1"/>
          </p:cNvSpPr>
          <p:nvPr/>
        </p:nvSpPr>
        <p:spPr bwMode="gray">
          <a:xfrm>
            <a:off x="3656013" y="2665413"/>
            <a:ext cx="2855912" cy="325437"/>
          </a:xfrm>
          <a:prstGeom prst="homePlate">
            <a:avLst>
              <a:gd name="adj" fmla="val 42291"/>
            </a:avLst>
          </a:prstGeom>
          <a:gradFill rotWithShape="1">
            <a:gsLst>
              <a:gs pos="90000">
                <a:schemeClr val="accent5">
                  <a:lumMod val="60000"/>
                  <a:lumOff val="40000"/>
                </a:schemeClr>
              </a:gs>
              <a:gs pos="100000">
                <a:srgbClr val="4582A7"/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3" name="AutoShape 4">
            <a:extLst>
              <a:ext uri="{FF2B5EF4-FFF2-40B4-BE49-F238E27FC236}">
                <a16:creationId xmlns:a16="http://schemas.microsoft.com/office/drawing/2014/main" xmlns="" id="{EE201EF9-D257-45EE-BD30-2441C996C176}"/>
              </a:ext>
            </a:extLst>
          </p:cNvPr>
          <p:cNvSpPr>
            <a:spLocks noChangeArrowheads="1"/>
          </p:cNvSpPr>
          <p:nvPr/>
        </p:nvSpPr>
        <p:spPr bwMode="gray">
          <a:xfrm>
            <a:off x="3676650" y="3563938"/>
            <a:ext cx="2855913" cy="325437"/>
          </a:xfrm>
          <a:prstGeom prst="homePlate">
            <a:avLst>
              <a:gd name="adj" fmla="val 42291"/>
            </a:avLst>
          </a:prstGeom>
          <a:gradFill rotWithShape="1">
            <a:gsLst>
              <a:gs pos="90000">
                <a:schemeClr val="accent5">
                  <a:lumMod val="60000"/>
                  <a:lumOff val="40000"/>
                </a:schemeClr>
              </a:gs>
              <a:gs pos="100000">
                <a:srgbClr val="4582A7"/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4" name="AutoShape 4">
            <a:extLst>
              <a:ext uri="{FF2B5EF4-FFF2-40B4-BE49-F238E27FC236}">
                <a16:creationId xmlns:a16="http://schemas.microsoft.com/office/drawing/2014/main" xmlns="" id="{E24F13C4-7133-4A9D-98D1-ACBDA2AAD654}"/>
              </a:ext>
            </a:extLst>
          </p:cNvPr>
          <p:cNvSpPr>
            <a:spLocks noChangeArrowheads="1"/>
          </p:cNvSpPr>
          <p:nvPr/>
        </p:nvSpPr>
        <p:spPr bwMode="gray">
          <a:xfrm>
            <a:off x="3676650" y="3113088"/>
            <a:ext cx="2855913" cy="327025"/>
          </a:xfrm>
          <a:prstGeom prst="homePlate">
            <a:avLst>
              <a:gd name="adj" fmla="val 42291"/>
            </a:avLst>
          </a:prstGeom>
          <a:gradFill rotWithShape="1">
            <a:gsLst>
              <a:gs pos="90000">
                <a:schemeClr val="accent5">
                  <a:lumMod val="60000"/>
                  <a:lumOff val="40000"/>
                </a:schemeClr>
              </a:gs>
              <a:gs pos="100000">
                <a:srgbClr val="4582A7"/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0" name="Rectangle 71">
            <a:extLst>
              <a:ext uri="{FF2B5EF4-FFF2-40B4-BE49-F238E27FC236}">
                <a16:creationId xmlns:a16="http://schemas.microsoft.com/office/drawing/2014/main" xmlns="" id="{96324EE5-42C3-49C3-B241-99897454EA4A}"/>
              </a:ext>
            </a:extLst>
          </p:cNvPr>
          <p:cNvSpPr>
            <a:spLocks noChangeArrowheads="1"/>
          </p:cNvSpPr>
          <p:nvPr/>
        </p:nvSpPr>
        <p:spPr bwMode="gray">
          <a:xfrm>
            <a:off x="684213" y="4437063"/>
            <a:ext cx="2532062" cy="3397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1F3F5F"/>
              </a:buClr>
              <a:defRPr/>
            </a:pPr>
            <a:r>
              <a:rPr lang="en-US" sz="1600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endParaRPr lang="en-US" sz="1400" dirty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grpSp>
        <p:nvGrpSpPr>
          <p:cNvPr id="3" name="Group 66">
            <a:extLst>
              <a:ext uri="{FF2B5EF4-FFF2-40B4-BE49-F238E27FC236}">
                <a16:creationId xmlns:a16="http://schemas.microsoft.com/office/drawing/2014/main" xmlns="" id="{CBE324F0-EF04-4207-83F7-040238F8A38A}"/>
              </a:ext>
            </a:extLst>
          </p:cNvPr>
          <p:cNvGrpSpPr>
            <a:grpSpLocks/>
          </p:cNvGrpSpPr>
          <p:nvPr/>
        </p:nvGrpSpPr>
        <p:grpSpPr bwMode="auto">
          <a:xfrm>
            <a:off x="4467190" y="1671552"/>
            <a:ext cx="1813906" cy="312823"/>
            <a:chOff x="730" y="1390"/>
            <a:chExt cx="4058" cy="480"/>
          </a:xfrm>
          <a:gradFill>
            <a:gsLst>
              <a:gs pos="91000">
                <a:schemeClr val="bg1">
                  <a:lumMod val="85000"/>
                </a:schemeClr>
              </a:gs>
              <a:gs pos="100000">
                <a:srgbClr val="FEE7F2"/>
              </a:gs>
            </a:gsLst>
            <a:lin ang="5400000" scaled="0"/>
          </a:gradFill>
        </p:grpSpPr>
        <p:sp>
          <p:nvSpPr>
            <p:cNvPr id="62" name="AutoShape 67">
              <a:extLst>
                <a:ext uri="{FF2B5EF4-FFF2-40B4-BE49-F238E27FC236}">
                  <a16:creationId xmlns:a16="http://schemas.microsoft.com/office/drawing/2014/main" xmlns="" id="{D2A6FF7D-D1F2-4800-AE1A-253E5CC34CD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30" y="1390"/>
              <a:ext cx="4058" cy="480"/>
            </a:xfrm>
            <a:prstGeom prst="roundRect">
              <a:avLst>
                <a:gd name="adj" fmla="val 17509"/>
              </a:avLst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4" name="Group 68">
              <a:extLst>
                <a:ext uri="{FF2B5EF4-FFF2-40B4-BE49-F238E27FC236}">
                  <a16:creationId xmlns:a16="http://schemas.microsoft.com/office/drawing/2014/main" xmlns="" id="{4FFE672F-00CA-42BE-8570-04DA2269F9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  <a:grpFill/>
          </p:grpSpPr>
          <p:sp>
            <p:nvSpPr>
              <p:cNvPr id="64" name="AutoShape 69">
                <a:extLst>
                  <a:ext uri="{FF2B5EF4-FFF2-40B4-BE49-F238E27FC236}">
                    <a16:creationId xmlns:a16="http://schemas.microsoft.com/office/drawing/2014/main" xmlns="" id="{686D6A6A-44DE-4C73-9DEE-D7177296217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5" name="AutoShape 70">
                <a:extLst>
                  <a:ext uri="{FF2B5EF4-FFF2-40B4-BE49-F238E27FC236}">
                    <a16:creationId xmlns:a16="http://schemas.microsoft.com/office/drawing/2014/main" xmlns="" id="{5AD96233-D654-400E-A342-01E88643BA8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xmlns="" id="{D7A017A1-7937-42E4-BC1D-58B9F1DC2AF4}"/>
              </a:ext>
            </a:extLst>
          </p:cNvPr>
          <p:cNvSpPr/>
          <p:nvPr/>
        </p:nvSpPr>
        <p:spPr>
          <a:xfrm>
            <a:off x="4548188" y="1636713"/>
            <a:ext cx="1651000" cy="369887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3000">
                <a:srgbClr val="F0EBD5"/>
              </a:gs>
              <a:gs pos="89000">
                <a:srgbClr val="D1C39F"/>
              </a:gs>
            </a:gsLst>
          </a:gradFill>
          <a:ln w="22225"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1F3F5F"/>
              </a:buClr>
              <a:defRPr/>
            </a:pPr>
            <a:r>
              <a:rPr lang="ru-RU" b="1" kern="0" dirty="0">
                <a:solidFill>
                  <a:srgbClr val="00359E"/>
                </a:solidFill>
                <a:latin typeface="Arial" charset="0"/>
                <a:cs typeface="+mn-cs"/>
              </a:rPr>
              <a:t>План 2020 г</a:t>
            </a:r>
            <a:endParaRPr lang="en-US" b="1" kern="0" dirty="0">
              <a:solidFill>
                <a:srgbClr val="00359E"/>
              </a:solidFill>
              <a:latin typeface="Arial" charset="0"/>
              <a:cs typeface="+mn-cs"/>
            </a:endParaRP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xmlns="" id="{0AD9E46B-E4F8-4FB8-AE9A-3071E15B03D7}"/>
              </a:ext>
            </a:extLst>
          </p:cNvPr>
          <p:cNvSpPr/>
          <p:nvPr/>
        </p:nvSpPr>
        <p:spPr>
          <a:xfrm>
            <a:off x="744538" y="1643063"/>
            <a:ext cx="3146425" cy="369887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3000">
                <a:srgbClr val="F0EBD5"/>
              </a:gs>
              <a:gs pos="89000">
                <a:srgbClr val="D1C39F"/>
              </a:gs>
            </a:gsLst>
            <a:lin ang="0" scaled="0"/>
          </a:gradFill>
          <a:ln w="22225"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1F3F5F"/>
              </a:buClr>
              <a:defRPr/>
            </a:pPr>
            <a:r>
              <a:rPr lang="ru-RU" b="1" kern="0" dirty="0">
                <a:solidFill>
                  <a:srgbClr val="00359E"/>
                </a:solidFill>
                <a:latin typeface="Arial" charset="0"/>
                <a:cs typeface="+mn-cs"/>
              </a:rPr>
              <a:t>Направление расходов</a:t>
            </a:r>
            <a:endParaRPr lang="en-US" b="1" kern="0" dirty="0">
              <a:solidFill>
                <a:srgbClr val="00359E"/>
              </a:solidFill>
              <a:latin typeface="Arial" charset="0"/>
              <a:cs typeface="+mn-cs"/>
            </a:endParaRPr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xmlns="" id="{11FAA465-FF7A-4405-997F-10D9BEEC3FA7}"/>
              </a:ext>
            </a:extLst>
          </p:cNvPr>
          <p:cNvSpPr/>
          <p:nvPr/>
        </p:nvSpPr>
        <p:spPr>
          <a:xfrm>
            <a:off x="6411610" y="1649413"/>
            <a:ext cx="2327881" cy="369332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3000">
                <a:srgbClr val="F0EBD5"/>
              </a:gs>
              <a:gs pos="89000">
                <a:srgbClr val="D1C39F"/>
              </a:gs>
            </a:gsLst>
          </a:gradFill>
          <a:ln w="22225"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1F3F5F"/>
              </a:buClr>
              <a:defRPr/>
            </a:pPr>
            <a:r>
              <a:rPr lang="ru-RU" b="1" kern="0" dirty="0">
                <a:solidFill>
                  <a:srgbClr val="00359E"/>
                </a:solidFill>
                <a:latin typeface="Arial" charset="0"/>
                <a:cs typeface="+mn-cs"/>
              </a:rPr>
              <a:t>Уточнение</a:t>
            </a:r>
            <a:r>
              <a:rPr lang="ru-RU" sz="1600" b="1" kern="0" dirty="0">
                <a:solidFill>
                  <a:srgbClr val="00359E"/>
                </a:solidFill>
                <a:latin typeface="Arial" charset="0"/>
                <a:cs typeface="+mn-cs"/>
              </a:rPr>
              <a:t> </a:t>
            </a:r>
            <a:r>
              <a:rPr lang="ru-RU" b="1" kern="0" dirty="0">
                <a:solidFill>
                  <a:srgbClr val="00359E"/>
                </a:solidFill>
                <a:latin typeface="Arial" charset="0"/>
                <a:cs typeface="+mn-cs"/>
              </a:rPr>
              <a:t>плана </a:t>
            </a:r>
            <a:r>
              <a:rPr lang="ru-RU" b="1" kern="0" dirty="0" smtClean="0">
                <a:solidFill>
                  <a:srgbClr val="00359E"/>
                </a:solidFill>
                <a:latin typeface="Arial" charset="0"/>
                <a:cs typeface="+mn-cs"/>
              </a:rPr>
              <a:t>2</a:t>
            </a:r>
            <a:endParaRPr lang="en-US" b="1" kern="0" dirty="0">
              <a:solidFill>
                <a:srgbClr val="00359E"/>
              </a:solidFill>
              <a:latin typeface="Arial" charset="0"/>
              <a:cs typeface="+mn-cs"/>
            </a:endParaRPr>
          </a:p>
        </p:txBody>
      </p:sp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xmlns="" id="{CBD1F8FB-53B3-47A1-A076-129571525EA4}"/>
              </a:ext>
            </a:extLst>
          </p:cNvPr>
          <p:cNvSpPr/>
          <p:nvPr/>
        </p:nvSpPr>
        <p:spPr>
          <a:xfrm>
            <a:off x="7181850" y="2271713"/>
            <a:ext cx="120650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359E"/>
                </a:solidFill>
                <a:latin typeface="Arial" charset="0"/>
                <a:cs typeface="Arial" charset="0"/>
              </a:rPr>
              <a:t>80365,0</a:t>
            </a:r>
            <a:endParaRPr lang="ru-RU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xmlns="" id="{7DAF2C5B-6A3C-45E1-BDDA-9FAE706DA799}"/>
              </a:ext>
            </a:extLst>
          </p:cNvPr>
          <p:cNvSpPr/>
          <p:nvPr/>
        </p:nvSpPr>
        <p:spPr>
          <a:xfrm>
            <a:off x="7502525" y="2717800"/>
            <a:ext cx="641350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solidFill>
                  <a:srgbClr val="00359E"/>
                </a:solidFill>
                <a:latin typeface="Arial" charset="0"/>
                <a:cs typeface="Arial" charset="0"/>
              </a:rPr>
              <a:t>50,0</a:t>
            </a:r>
          </a:p>
        </p:txBody>
      </p:sp>
      <p:sp>
        <p:nvSpPr>
          <p:cNvPr id="111" name="Прямоугольник 110">
            <a:extLst>
              <a:ext uri="{FF2B5EF4-FFF2-40B4-BE49-F238E27FC236}">
                <a16:creationId xmlns:a16="http://schemas.microsoft.com/office/drawing/2014/main" xmlns="" id="{AF5B6976-7F7E-4519-A39A-C6B96466D223}"/>
              </a:ext>
            </a:extLst>
          </p:cNvPr>
          <p:cNvSpPr/>
          <p:nvPr/>
        </p:nvSpPr>
        <p:spPr>
          <a:xfrm>
            <a:off x="7143750" y="3143250"/>
            <a:ext cx="1179513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359E"/>
                </a:solidFill>
                <a:latin typeface="Arial" charset="0"/>
                <a:cs typeface="Arial" charset="0"/>
              </a:rPr>
              <a:t> </a:t>
            </a:r>
            <a:r>
              <a:rPr lang="ru-RU" dirty="0" smtClean="0">
                <a:solidFill>
                  <a:srgbClr val="00359E"/>
                </a:solidFill>
                <a:latin typeface="Arial" charset="0"/>
                <a:cs typeface="Arial" charset="0"/>
              </a:rPr>
              <a:t>54084,7</a:t>
            </a:r>
            <a:endParaRPr lang="ru-RU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xmlns="" id="{CE54B7B3-5FCD-4251-A0B8-C05B7D0AEFB1}"/>
              </a:ext>
            </a:extLst>
          </p:cNvPr>
          <p:cNvSpPr/>
          <p:nvPr/>
        </p:nvSpPr>
        <p:spPr>
          <a:xfrm>
            <a:off x="7019925" y="3571875"/>
            <a:ext cx="1368425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 smtClean="0">
                <a:solidFill>
                  <a:srgbClr val="00359E"/>
                </a:solidFill>
                <a:latin typeface="Arial" charset="0"/>
                <a:cs typeface="Arial" charset="0"/>
              </a:rPr>
              <a:t>18897,2</a:t>
            </a:r>
            <a:endParaRPr lang="ru-RU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113" name="Прямоугольник 112">
            <a:extLst>
              <a:ext uri="{FF2B5EF4-FFF2-40B4-BE49-F238E27FC236}">
                <a16:creationId xmlns:a16="http://schemas.microsoft.com/office/drawing/2014/main" xmlns="" id="{3C3034FA-F405-409E-8F36-46104DEF7CBC}"/>
              </a:ext>
            </a:extLst>
          </p:cNvPr>
          <p:cNvSpPr/>
          <p:nvPr/>
        </p:nvSpPr>
        <p:spPr>
          <a:xfrm>
            <a:off x="7085013" y="4025900"/>
            <a:ext cx="1238250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 smtClean="0">
                <a:solidFill>
                  <a:srgbClr val="00359E"/>
                </a:solidFill>
                <a:latin typeface="Arial" charset="0"/>
                <a:cs typeface="Arial" charset="0"/>
              </a:rPr>
              <a:t>502735,5</a:t>
            </a:r>
            <a:endParaRPr lang="ru-RU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114" name="Прямоугольник 113">
            <a:extLst>
              <a:ext uri="{FF2B5EF4-FFF2-40B4-BE49-F238E27FC236}">
                <a16:creationId xmlns:a16="http://schemas.microsoft.com/office/drawing/2014/main" xmlns="" id="{C4930E75-3F55-4CBC-B01D-2F51388699E3}"/>
              </a:ext>
            </a:extLst>
          </p:cNvPr>
          <p:cNvSpPr/>
          <p:nvPr/>
        </p:nvSpPr>
        <p:spPr>
          <a:xfrm>
            <a:off x="7210425" y="4464050"/>
            <a:ext cx="1177925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 smtClean="0">
                <a:solidFill>
                  <a:srgbClr val="00359E"/>
                </a:solidFill>
                <a:latin typeface="Arial" charset="0"/>
                <a:cs typeface="Arial" charset="0"/>
              </a:rPr>
              <a:t>31989,1</a:t>
            </a:r>
            <a:endParaRPr lang="ru-RU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115" name="Прямоугольник 114">
            <a:extLst>
              <a:ext uri="{FF2B5EF4-FFF2-40B4-BE49-F238E27FC236}">
                <a16:creationId xmlns:a16="http://schemas.microsoft.com/office/drawing/2014/main" xmlns="" id="{2B2FE861-4FDE-4142-8B7F-56A3A31BDB48}"/>
              </a:ext>
            </a:extLst>
          </p:cNvPr>
          <p:cNvSpPr/>
          <p:nvPr/>
        </p:nvSpPr>
        <p:spPr>
          <a:xfrm>
            <a:off x="7277100" y="4876800"/>
            <a:ext cx="111125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solidFill>
                  <a:srgbClr val="00359E"/>
                </a:solidFill>
                <a:latin typeface="Arial" charset="0"/>
                <a:cs typeface="Arial" charset="0"/>
              </a:rPr>
              <a:t>730,9</a:t>
            </a:r>
          </a:p>
        </p:txBody>
      </p:sp>
      <p:sp>
        <p:nvSpPr>
          <p:cNvPr id="116" name="Прямоугольник 115">
            <a:extLst>
              <a:ext uri="{FF2B5EF4-FFF2-40B4-BE49-F238E27FC236}">
                <a16:creationId xmlns:a16="http://schemas.microsoft.com/office/drawing/2014/main" xmlns="" id="{B806BB3E-7AAE-473C-A2B2-F885629B37CE}"/>
              </a:ext>
            </a:extLst>
          </p:cNvPr>
          <p:cNvSpPr/>
          <p:nvPr/>
        </p:nvSpPr>
        <p:spPr>
          <a:xfrm>
            <a:off x="7224713" y="5313363"/>
            <a:ext cx="1163637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 smtClean="0">
                <a:solidFill>
                  <a:srgbClr val="00359E"/>
                </a:solidFill>
                <a:latin typeface="Arial" charset="0"/>
                <a:cs typeface="Arial" charset="0"/>
              </a:rPr>
              <a:t>42133,3</a:t>
            </a:r>
            <a:endParaRPr lang="ru-RU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117" name="Прямоугольник 116">
            <a:extLst>
              <a:ext uri="{FF2B5EF4-FFF2-40B4-BE49-F238E27FC236}">
                <a16:creationId xmlns:a16="http://schemas.microsoft.com/office/drawing/2014/main" xmlns="" id="{843ECC38-A9E3-4390-8670-5166ED9544B0}"/>
              </a:ext>
            </a:extLst>
          </p:cNvPr>
          <p:cNvSpPr/>
          <p:nvPr/>
        </p:nvSpPr>
        <p:spPr>
          <a:xfrm>
            <a:off x="7277100" y="5778500"/>
            <a:ext cx="1182688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 smtClean="0">
                <a:solidFill>
                  <a:srgbClr val="00359E"/>
                </a:solidFill>
                <a:latin typeface="Arial" charset="0"/>
                <a:cs typeface="Arial" charset="0"/>
              </a:rPr>
              <a:t>78715,0</a:t>
            </a:r>
            <a:endParaRPr lang="ru-RU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118" name="Прямоугольник 117">
            <a:extLst>
              <a:ext uri="{FF2B5EF4-FFF2-40B4-BE49-F238E27FC236}">
                <a16:creationId xmlns:a16="http://schemas.microsoft.com/office/drawing/2014/main" xmlns="" id="{EAD074D9-21FC-4874-9080-1BF672A2885B}"/>
              </a:ext>
            </a:extLst>
          </p:cNvPr>
          <p:cNvSpPr/>
          <p:nvPr/>
        </p:nvSpPr>
        <p:spPr>
          <a:xfrm>
            <a:off x="7391400" y="6173788"/>
            <a:ext cx="121285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solidFill>
                  <a:srgbClr val="00359E"/>
                </a:solidFill>
                <a:latin typeface="Arial" charset="0"/>
                <a:cs typeface="Arial" charset="0"/>
              </a:rPr>
              <a:t>22304,9</a:t>
            </a:r>
          </a:p>
        </p:txBody>
      </p:sp>
      <p:sp>
        <p:nvSpPr>
          <p:cNvPr id="124" name="Прямоугольник 123">
            <a:extLst>
              <a:ext uri="{FF2B5EF4-FFF2-40B4-BE49-F238E27FC236}">
                <a16:creationId xmlns:a16="http://schemas.microsoft.com/office/drawing/2014/main" xmlns="" id="{BC6ED37F-2D9D-4F0F-9D53-C1720B50DBD7}"/>
              </a:ext>
            </a:extLst>
          </p:cNvPr>
          <p:cNvSpPr/>
          <p:nvPr/>
        </p:nvSpPr>
        <p:spPr>
          <a:xfrm>
            <a:off x="5241925" y="2697163"/>
            <a:ext cx="82550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359E"/>
                </a:solidFill>
                <a:latin typeface="Arial" charset="0"/>
                <a:cs typeface="Arial" charset="0"/>
              </a:rPr>
              <a:t>   50,0</a:t>
            </a:r>
            <a:endParaRPr lang="ru-RU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125" name="Прямоугольник 124">
            <a:extLst>
              <a:ext uri="{FF2B5EF4-FFF2-40B4-BE49-F238E27FC236}">
                <a16:creationId xmlns:a16="http://schemas.microsoft.com/office/drawing/2014/main" xmlns="" id="{0160CEE6-917B-452A-A2CC-4E4BF38EBC58}"/>
              </a:ext>
            </a:extLst>
          </p:cNvPr>
          <p:cNvSpPr/>
          <p:nvPr/>
        </p:nvSpPr>
        <p:spPr>
          <a:xfrm>
            <a:off x="5232400" y="3092450"/>
            <a:ext cx="1048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 smtClean="0">
                <a:solidFill>
                  <a:srgbClr val="00359E"/>
                </a:solidFill>
                <a:latin typeface="Arial" charset="0"/>
                <a:cs typeface="Arial" charset="0"/>
              </a:rPr>
              <a:t>19049,6</a:t>
            </a:r>
            <a:endParaRPr lang="ru-RU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126" name="Прямоугольник 125">
            <a:extLst>
              <a:ext uri="{FF2B5EF4-FFF2-40B4-BE49-F238E27FC236}">
                <a16:creationId xmlns:a16="http://schemas.microsoft.com/office/drawing/2014/main" xmlns="" id="{3EFA3990-79FD-41BA-AC86-1A7ECB4AD889}"/>
              </a:ext>
            </a:extLst>
          </p:cNvPr>
          <p:cNvSpPr/>
          <p:nvPr/>
        </p:nvSpPr>
        <p:spPr>
          <a:xfrm>
            <a:off x="4859338" y="3541713"/>
            <a:ext cx="1189037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 smtClean="0">
                <a:solidFill>
                  <a:srgbClr val="00359E"/>
                </a:solidFill>
                <a:latin typeface="Arial" charset="0"/>
                <a:cs typeface="Arial" charset="0"/>
              </a:rPr>
              <a:t>18897,2</a:t>
            </a:r>
            <a:endParaRPr lang="ru-RU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127" name="Прямоугольник 126">
            <a:extLst>
              <a:ext uri="{FF2B5EF4-FFF2-40B4-BE49-F238E27FC236}">
                <a16:creationId xmlns:a16="http://schemas.microsoft.com/office/drawing/2014/main" xmlns="" id="{9B30375F-7F6B-4D4F-BA2D-062E32D5258D}"/>
              </a:ext>
            </a:extLst>
          </p:cNvPr>
          <p:cNvSpPr/>
          <p:nvPr/>
        </p:nvSpPr>
        <p:spPr>
          <a:xfrm>
            <a:off x="4787900" y="3956050"/>
            <a:ext cx="1327150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359E"/>
                </a:solidFill>
                <a:latin typeface="Arial" charset="0"/>
                <a:cs typeface="Arial" charset="0"/>
              </a:rPr>
              <a:t> </a:t>
            </a:r>
            <a:r>
              <a:rPr lang="ru-RU" dirty="0" smtClean="0">
                <a:solidFill>
                  <a:srgbClr val="00359E"/>
                </a:solidFill>
                <a:latin typeface="Arial" charset="0"/>
                <a:cs typeface="Arial" charset="0"/>
              </a:rPr>
              <a:t>484135,6</a:t>
            </a:r>
            <a:endParaRPr lang="ru-RU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128" name="Прямоугольник 127">
            <a:extLst>
              <a:ext uri="{FF2B5EF4-FFF2-40B4-BE49-F238E27FC236}">
                <a16:creationId xmlns:a16="http://schemas.microsoft.com/office/drawing/2014/main" xmlns="" id="{CB869D2A-96E6-4A4D-BD54-5C69DA6F0116}"/>
              </a:ext>
            </a:extLst>
          </p:cNvPr>
          <p:cNvSpPr/>
          <p:nvPr/>
        </p:nvSpPr>
        <p:spPr>
          <a:xfrm>
            <a:off x="4859338" y="4406900"/>
            <a:ext cx="1208087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 smtClean="0">
                <a:solidFill>
                  <a:srgbClr val="00359E"/>
                </a:solidFill>
                <a:latin typeface="Arial" charset="0"/>
                <a:cs typeface="Arial" charset="0"/>
              </a:rPr>
              <a:t>31985,1</a:t>
            </a:r>
            <a:endParaRPr lang="ru-RU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129" name="Прямоугольник 128">
            <a:extLst>
              <a:ext uri="{FF2B5EF4-FFF2-40B4-BE49-F238E27FC236}">
                <a16:creationId xmlns:a16="http://schemas.microsoft.com/office/drawing/2014/main" xmlns="" id="{7BBC69F0-0056-406A-8C97-DA78E9E2E8ED}"/>
              </a:ext>
            </a:extLst>
          </p:cNvPr>
          <p:cNvSpPr/>
          <p:nvPr/>
        </p:nvSpPr>
        <p:spPr>
          <a:xfrm>
            <a:off x="5148263" y="4919663"/>
            <a:ext cx="919162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solidFill>
                  <a:srgbClr val="00359E"/>
                </a:solidFill>
                <a:latin typeface="Arial" charset="0"/>
                <a:cs typeface="Arial" charset="0"/>
              </a:rPr>
              <a:t>730,9</a:t>
            </a:r>
          </a:p>
        </p:txBody>
      </p:sp>
      <p:sp>
        <p:nvSpPr>
          <p:cNvPr id="130" name="Прямоугольник 129">
            <a:extLst>
              <a:ext uri="{FF2B5EF4-FFF2-40B4-BE49-F238E27FC236}">
                <a16:creationId xmlns:a16="http://schemas.microsoft.com/office/drawing/2014/main" xmlns="" id="{3B9841CF-0F0F-4908-A01C-BBD8B9CEDE5A}"/>
              </a:ext>
            </a:extLst>
          </p:cNvPr>
          <p:cNvSpPr/>
          <p:nvPr/>
        </p:nvSpPr>
        <p:spPr>
          <a:xfrm>
            <a:off x="4991101" y="5319713"/>
            <a:ext cx="1181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 smtClean="0">
                <a:solidFill>
                  <a:srgbClr val="00359E"/>
                </a:solidFill>
                <a:latin typeface="Arial" charset="0"/>
                <a:cs typeface="Arial" charset="0"/>
              </a:rPr>
              <a:t>38315,8</a:t>
            </a:r>
            <a:endParaRPr lang="ru-RU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131" name="Прямоугольник 130">
            <a:extLst>
              <a:ext uri="{FF2B5EF4-FFF2-40B4-BE49-F238E27FC236}">
                <a16:creationId xmlns:a16="http://schemas.microsoft.com/office/drawing/2014/main" xmlns="" id="{9668E5E9-B698-42FE-AFD1-A750EFB540F1}"/>
              </a:ext>
            </a:extLst>
          </p:cNvPr>
          <p:cNvSpPr/>
          <p:nvPr/>
        </p:nvSpPr>
        <p:spPr>
          <a:xfrm>
            <a:off x="5003800" y="5735638"/>
            <a:ext cx="111125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kern="0" dirty="0" smtClean="0">
                <a:solidFill>
                  <a:srgbClr val="00359E"/>
                </a:solidFill>
                <a:latin typeface="Arial" charset="0"/>
                <a:cs typeface="Arial" charset="0"/>
              </a:rPr>
              <a:t>109750,</a:t>
            </a:r>
            <a:r>
              <a:rPr lang="ru-RU" kern="0" dirty="0" smtClean="0">
                <a:solidFill>
                  <a:srgbClr val="00359E"/>
                </a:solidFill>
                <a:latin typeface="Arial" charset="0"/>
                <a:cs typeface="Arial" charset="0"/>
              </a:rPr>
              <a:t>0</a:t>
            </a:r>
            <a:endParaRPr lang="ru-RU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132" name="Прямоугольник 131">
            <a:extLst>
              <a:ext uri="{FF2B5EF4-FFF2-40B4-BE49-F238E27FC236}">
                <a16:creationId xmlns:a16="http://schemas.microsoft.com/office/drawing/2014/main" xmlns="" id="{B7481CE8-0526-4E2D-9C9C-21DA27BFE4B0}"/>
              </a:ext>
            </a:extLst>
          </p:cNvPr>
          <p:cNvSpPr/>
          <p:nvPr/>
        </p:nvSpPr>
        <p:spPr>
          <a:xfrm>
            <a:off x="4991100" y="6167438"/>
            <a:ext cx="1228725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 smtClean="0">
                <a:solidFill>
                  <a:srgbClr val="00359E"/>
                </a:solidFill>
                <a:latin typeface="Arial" charset="0"/>
                <a:cs typeface="Arial" charset="0"/>
              </a:rPr>
              <a:t>22304,9</a:t>
            </a:r>
            <a:endParaRPr lang="ru-RU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133" name="AutoShape 4">
            <a:extLst>
              <a:ext uri="{FF2B5EF4-FFF2-40B4-BE49-F238E27FC236}">
                <a16:creationId xmlns:a16="http://schemas.microsoft.com/office/drawing/2014/main" xmlns="" id="{E5D8A24D-17C2-4FD4-9BE1-C171B9A88C6A}"/>
              </a:ext>
            </a:extLst>
          </p:cNvPr>
          <p:cNvSpPr>
            <a:spLocks noChangeArrowheads="1"/>
          </p:cNvSpPr>
          <p:nvPr/>
        </p:nvSpPr>
        <p:spPr bwMode="gray">
          <a:xfrm>
            <a:off x="704850" y="2700338"/>
            <a:ext cx="3832225" cy="327025"/>
          </a:xfrm>
          <a:prstGeom prst="homePlate">
            <a:avLst>
              <a:gd name="adj" fmla="val 42291"/>
            </a:avLst>
          </a:prstGeom>
          <a:gradFill rotWithShape="1">
            <a:gsLst>
              <a:gs pos="91000">
                <a:schemeClr val="accent4">
                  <a:lumMod val="60000"/>
                  <a:lumOff val="40000"/>
                </a:schemeClr>
              </a:gs>
              <a:gs pos="100000">
                <a:srgbClr val="4582A7"/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" charset="0"/>
                <a:cs typeface="+mn-cs"/>
              </a:rPr>
              <a:t>Национальная безопасность</a:t>
            </a:r>
            <a:endParaRPr lang="ru-RU" kern="0" dirty="0">
              <a:solidFill>
                <a:schemeClr val="accent4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34" name="AutoShape 4">
            <a:extLst>
              <a:ext uri="{FF2B5EF4-FFF2-40B4-BE49-F238E27FC236}">
                <a16:creationId xmlns:a16="http://schemas.microsoft.com/office/drawing/2014/main" xmlns="" id="{C44D77E8-A5B7-4259-9C69-F96D25A59DCE}"/>
              </a:ext>
            </a:extLst>
          </p:cNvPr>
          <p:cNvSpPr>
            <a:spLocks noChangeArrowheads="1"/>
          </p:cNvSpPr>
          <p:nvPr/>
        </p:nvSpPr>
        <p:spPr bwMode="gray">
          <a:xfrm>
            <a:off x="706438" y="3135313"/>
            <a:ext cx="3841750" cy="327025"/>
          </a:xfrm>
          <a:prstGeom prst="homePlate">
            <a:avLst>
              <a:gd name="adj" fmla="val 42291"/>
            </a:avLst>
          </a:prstGeom>
          <a:pattFill prst="pct40">
            <a:fgClr>
              <a:schemeClr val="tx2">
                <a:lumMod val="75000"/>
              </a:schemeClr>
            </a:fgClr>
            <a:bgClr>
              <a:srgbClr val="00B0F0"/>
            </a:bgClr>
          </a:patt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" charset="0"/>
                <a:cs typeface="+mn-cs"/>
              </a:rPr>
              <a:t>Национальная экономика</a:t>
            </a:r>
            <a:endParaRPr lang="ru-RU" kern="0" dirty="0">
              <a:solidFill>
                <a:schemeClr val="accent4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35" name="AutoShape 4">
            <a:extLst>
              <a:ext uri="{FF2B5EF4-FFF2-40B4-BE49-F238E27FC236}">
                <a16:creationId xmlns:a16="http://schemas.microsoft.com/office/drawing/2014/main" xmlns="" id="{CC3ECAA2-6A54-44F4-958A-872229DCC079}"/>
              </a:ext>
            </a:extLst>
          </p:cNvPr>
          <p:cNvSpPr>
            <a:spLocks noChangeArrowheads="1"/>
          </p:cNvSpPr>
          <p:nvPr/>
        </p:nvSpPr>
        <p:spPr bwMode="gray">
          <a:xfrm>
            <a:off x="731838" y="3563938"/>
            <a:ext cx="3832225" cy="325437"/>
          </a:xfrm>
          <a:prstGeom prst="homePlate">
            <a:avLst>
              <a:gd name="adj" fmla="val 42291"/>
            </a:avLst>
          </a:prstGeom>
          <a:pattFill prst="pct40">
            <a:fgClr>
              <a:schemeClr val="tx2">
                <a:lumMod val="75000"/>
              </a:schemeClr>
            </a:fgClr>
            <a:bgClr>
              <a:srgbClr val="4AC275"/>
            </a:bgClr>
          </a:patt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" charset="0"/>
                <a:cs typeface="+mn-cs"/>
              </a:rPr>
              <a:t>Жилищно-коммунальное хозяйство</a:t>
            </a:r>
            <a:endParaRPr lang="ru-RU" kern="0" dirty="0">
              <a:solidFill>
                <a:schemeClr val="accent4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36" name="AutoShape 4">
            <a:extLst>
              <a:ext uri="{FF2B5EF4-FFF2-40B4-BE49-F238E27FC236}">
                <a16:creationId xmlns:a16="http://schemas.microsoft.com/office/drawing/2014/main" xmlns="" id="{18E514C6-B43E-4410-B19E-75FA6182C361}"/>
              </a:ext>
            </a:extLst>
          </p:cNvPr>
          <p:cNvSpPr>
            <a:spLocks noChangeArrowheads="1"/>
          </p:cNvSpPr>
          <p:nvPr/>
        </p:nvSpPr>
        <p:spPr bwMode="gray">
          <a:xfrm>
            <a:off x="706438" y="3984625"/>
            <a:ext cx="3832225" cy="327025"/>
          </a:xfrm>
          <a:prstGeom prst="homePlate">
            <a:avLst>
              <a:gd name="adj" fmla="val 42291"/>
            </a:avLst>
          </a:prstGeom>
          <a:pattFill prst="pct40">
            <a:fgClr>
              <a:schemeClr val="tx2">
                <a:lumMod val="75000"/>
              </a:schemeClr>
            </a:fgClr>
            <a:bgClr>
              <a:srgbClr val="CCCC00"/>
            </a:bgClr>
          </a:patt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" charset="0"/>
                <a:cs typeface="+mn-cs"/>
              </a:rPr>
              <a:t>Образование</a:t>
            </a:r>
            <a:endParaRPr lang="ru-RU" kern="0" dirty="0">
              <a:solidFill>
                <a:schemeClr val="accent4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37" name="AutoShape 4">
            <a:extLst>
              <a:ext uri="{FF2B5EF4-FFF2-40B4-BE49-F238E27FC236}">
                <a16:creationId xmlns:a16="http://schemas.microsoft.com/office/drawing/2014/main" xmlns="" id="{675D1327-87BD-42F8-81B4-04FD8FDAED3A}"/>
              </a:ext>
            </a:extLst>
          </p:cNvPr>
          <p:cNvSpPr>
            <a:spLocks noChangeArrowheads="1"/>
          </p:cNvSpPr>
          <p:nvPr/>
        </p:nvSpPr>
        <p:spPr bwMode="gray">
          <a:xfrm>
            <a:off x="744538" y="4433888"/>
            <a:ext cx="3832225" cy="327025"/>
          </a:xfrm>
          <a:prstGeom prst="homePlate">
            <a:avLst>
              <a:gd name="adj" fmla="val 42291"/>
            </a:avLst>
          </a:prstGeom>
          <a:pattFill prst="pct40">
            <a:fgClr>
              <a:srgbClr val="C00000"/>
            </a:fgClr>
            <a:bgClr>
              <a:srgbClr val="E0A0DA"/>
            </a:bgClr>
          </a:patt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" charset="0"/>
                <a:cs typeface="+mn-cs"/>
              </a:rPr>
              <a:t>Культура</a:t>
            </a:r>
            <a:endParaRPr lang="ru-RU" kern="0" dirty="0">
              <a:solidFill>
                <a:schemeClr val="accent4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38" name="AutoShape 4">
            <a:extLst>
              <a:ext uri="{FF2B5EF4-FFF2-40B4-BE49-F238E27FC236}">
                <a16:creationId xmlns:a16="http://schemas.microsoft.com/office/drawing/2014/main" xmlns="" id="{FA3EA8AF-5A57-4F35-9060-49ED0040CD4D}"/>
              </a:ext>
            </a:extLst>
          </p:cNvPr>
          <p:cNvSpPr>
            <a:spLocks noChangeArrowheads="1"/>
          </p:cNvSpPr>
          <p:nvPr/>
        </p:nvSpPr>
        <p:spPr bwMode="gray">
          <a:xfrm>
            <a:off x="744538" y="4894263"/>
            <a:ext cx="3832225" cy="327025"/>
          </a:xfrm>
          <a:prstGeom prst="homePlate">
            <a:avLst>
              <a:gd name="adj" fmla="val 42291"/>
            </a:avLst>
          </a:prstGeom>
          <a:pattFill prst="pct40">
            <a:fgClr>
              <a:srgbClr val="C00000"/>
            </a:fgClr>
            <a:bgClr>
              <a:srgbClr val="FFC000"/>
            </a:bgClr>
          </a:patt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" charset="0"/>
                <a:cs typeface="+mn-cs"/>
              </a:rPr>
              <a:t>Здравоохранение</a:t>
            </a:r>
            <a:endParaRPr lang="ru-RU" kern="0" dirty="0">
              <a:solidFill>
                <a:schemeClr val="accent4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39" name="AutoShape 4">
            <a:extLst>
              <a:ext uri="{FF2B5EF4-FFF2-40B4-BE49-F238E27FC236}">
                <a16:creationId xmlns:a16="http://schemas.microsoft.com/office/drawing/2014/main" xmlns="" id="{5053CAD3-F975-4807-A5E0-1539AEC46894}"/>
              </a:ext>
            </a:extLst>
          </p:cNvPr>
          <p:cNvSpPr>
            <a:spLocks noChangeArrowheads="1"/>
          </p:cNvSpPr>
          <p:nvPr/>
        </p:nvSpPr>
        <p:spPr bwMode="gray">
          <a:xfrm>
            <a:off x="744538" y="5313363"/>
            <a:ext cx="3832225" cy="325437"/>
          </a:xfrm>
          <a:prstGeom prst="homePlate">
            <a:avLst>
              <a:gd name="adj" fmla="val 42291"/>
            </a:avLst>
          </a:prstGeom>
          <a:pattFill prst="pct40">
            <a:fgClr>
              <a:srgbClr val="2DC8FF"/>
            </a:fgClr>
            <a:bgClr>
              <a:srgbClr val="CCCC00"/>
            </a:bgClr>
          </a:patt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" charset="0"/>
                <a:cs typeface="+mn-cs"/>
              </a:rPr>
              <a:t>Социальная политика</a:t>
            </a:r>
            <a:endParaRPr lang="ru-RU" kern="0" dirty="0">
              <a:solidFill>
                <a:schemeClr val="accent4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40" name="AutoShape 4">
            <a:extLst>
              <a:ext uri="{FF2B5EF4-FFF2-40B4-BE49-F238E27FC236}">
                <a16:creationId xmlns:a16="http://schemas.microsoft.com/office/drawing/2014/main" xmlns="" id="{7BF76510-88EC-4078-903E-2215BA08A91A}"/>
              </a:ext>
            </a:extLst>
          </p:cNvPr>
          <p:cNvSpPr>
            <a:spLocks noChangeArrowheads="1"/>
          </p:cNvSpPr>
          <p:nvPr/>
        </p:nvSpPr>
        <p:spPr bwMode="gray">
          <a:xfrm>
            <a:off x="744538" y="5838279"/>
            <a:ext cx="3832225" cy="327025"/>
          </a:xfrm>
          <a:prstGeom prst="homePlate">
            <a:avLst>
              <a:gd name="adj" fmla="val 42291"/>
            </a:avLst>
          </a:prstGeom>
          <a:pattFill prst="pct40">
            <a:fgClr>
              <a:schemeClr val="accent6">
                <a:lumMod val="60000"/>
                <a:lumOff val="40000"/>
              </a:schemeClr>
            </a:fgClr>
            <a:bgClr>
              <a:srgbClr val="C00000"/>
            </a:bgClr>
          </a:patt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" charset="0"/>
                <a:cs typeface="+mn-cs"/>
              </a:rPr>
              <a:t>Физкультура и спорт</a:t>
            </a:r>
            <a:endParaRPr lang="ru-RU" kern="0" dirty="0">
              <a:solidFill>
                <a:schemeClr val="accent4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41" name="AutoShape 4">
            <a:extLst>
              <a:ext uri="{FF2B5EF4-FFF2-40B4-BE49-F238E27FC236}">
                <a16:creationId xmlns:a16="http://schemas.microsoft.com/office/drawing/2014/main" xmlns="" id="{BA812FC6-4E1F-460F-BEC8-CECD5109C210}"/>
              </a:ext>
            </a:extLst>
          </p:cNvPr>
          <p:cNvSpPr>
            <a:spLocks noChangeArrowheads="1"/>
          </p:cNvSpPr>
          <p:nvPr/>
        </p:nvSpPr>
        <p:spPr bwMode="gray">
          <a:xfrm>
            <a:off x="720725" y="6210300"/>
            <a:ext cx="3832225" cy="325438"/>
          </a:xfrm>
          <a:prstGeom prst="homePlate">
            <a:avLst>
              <a:gd name="adj" fmla="val 42291"/>
            </a:avLst>
          </a:prstGeom>
          <a:pattFill prst="pct40">
            <a:fgClr>
              <a:srgbClr val="2DC8FF"/>
            </a:fgClr>
            <a:bgClr>
              <a:srgbClr val="FFC000"/>
            </a:bgClr>
          </a:patt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" charset="0"/>
                <a:cs typeface="+mn-cs"/>
              </a:rPr>
              <a:t>Межбюджетные трансферты</a:t>
            </a:r>
            <a:endParaRPr lang="ru-RU" kern="0" dirty="0">
              <a:solidFill>
                <a:schemeClr val="accent4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6F9FC"/>
            </a:gs>
            <a:gs pos="74001">
              <a:srgbClr val="B0C6E1"/>
            </a:gs>
            <a:gs pos="83000">
              <a:srgbClr val="B0C6E1"/>
            </a:gs>
            <a:gs pos="100000">
              <a:srgbClr val="CAD9E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3">
            <a:extLst>
              <a:ext uri="{FF2B5EF4-FFF2-40B4-BE49-F238E27FC236}">
                <a16:creationId xmlns:a16="http://schemas.microsoft.com/office/drawing/2014/main" xmlns="" id="{39A044FA-891E-4CAC-81B6-3BE81AAEA7CA}"/>
              </a:ext>
            </a:extLst>
          </p:cNvPr>
          <p:cNvSpPr>
            <a:spLocks noChangeArrowheads="1"/>
          </p:cNvSpPr>
          <p:nvPr/>
        </p:nvSpPr>
        <p:spPr bwMode="gray">
          <a:xfrm>
            <a:off x="6227763" y="2276475"/>
            <a:ext cx="2622550" cy="344488"/>
          </a:xfrm>
          <a:prstGeom prst="homePlate">
            <a:avLst>
              <a:gd name="adj" fmla="val 39013"/>
            </a:avLst>
          </a:prstGeom>
          <a:gradFill rotWithShape="1">
            <a:gsLst>
              <a:gs pos="1000">
                <a:srgbClr val="B2AF7A">
                  <a:gamma/>
                  <a:shade val="76078"/>
                  <a:invGamma/>
                </a:srgbClr>
              </a:gs>
              <a:gs pos="11000">
                <a:schemeClr val="bg1">
                  <a:lumMod val="85000"/>
                </a:schemeClr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AutoShape 4">
            <a:extLst>
              <a:ext uri="{FF2B5EF4-FFF2-40B4-BE49-F238E27FC236}">
                <a16:creationId xmlns:a16="http://schemas.microsoft.com/office/drawing/2014/main" xmlns="" id="{347543E2-3468-4ED4-A39A-CFC5CBC22360}"/>
              </a:ext>
            </a:extLst>
          </p:cNvPr>
          <p:cNvSpPr>
            <a:spLocks noChangeArrowheads="1"/>
          </p:cNvSpPr>
          <p:nvPr/>
        </p:nvSpPr>
        <p:spPr bwMode="gray">
          <a:xfrm>
            <a:off x="4427538" y="2276475"/>
            <a:ext cx="2089150" cy="325438"/>
          </a:xfrm>
          <a:prstGeom prst="homePlate">
            <a:avLst>
              <a:gd name="adj" fmla="val 42291"/>
            </a:avLst>
          </a:prstGeom>
          <a:gradFill rotWithShape="1">
            <a:gsLst>
              <a:gs pos="90000">
                <a:schemeClr val="accent5">
                  <a:lumMod val="60000"/>
                  <a:lumOff val="40000"/>
                </a:schemeClr>
              </a:gs>
              <a:gs pos="100000">
                <a:srgbClr val="4582A7"/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359E"/>
                </a:solidFill>
                <a:latin typeface="Arial" charset="0"/>
                <a:cs typeface="Arial" charset="0"/>
              </a:rPr>
              <a:t>           </a:t>
            </a:r>
            <a:r>
              <a:rPr lang="ru-RU" dirty="0">
                <a:solidFill>
                  <a:srgbClr val="00359E"/>
                </a:solidFill>
                <a:latin typeface="Arial" charset="0"/>
                <a:cs typeface="Arial" charset="0"/>
              </a:rPr>
              <a:t>118,0</a:t>
            </a:r>
            <a:endParaRPr lang="ru-RU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78" name="AutoShape 3">
            <a:extLst>
              <a:ext uri="{FF2B5EF4-FFF2-40B4-BE49-F238E27FC236}">
                <a16:creationId xmlns:a16="http://schemas.microsoft.com/office/drawing/2014/main" xmlns="" id="{77C2E3FE-58EA-4509-8DBD-B5EDC39A77D8}"/>
              </a:ext>
            </a:extLst>
          </p:cNvPr>
          <p:cNvSpPr>
            <a:spLocks noChangeArrowheads="1"/>
          </p:cNvSpPr>
          <p:nvPr/>
        </p:nvSpPr>
        <p:spPr bwMode="gray">
          <a:xfrm>
            <a:off x="6172200" y="2717800"/>
            <a:ext cx="2622550" cy="927100"/>
          </a:xfrm>
          <a:prstGeom prst="homePlate">
            <a:avLst>
              <a:gd name="adj" fmla="val 39013"/>
            </a:avLst>
          </a:prstGeom>
          <a:gradFill rotWithShape="1">
            <a:gsLst>
              <a:gs pos="1000">
                <a:srgbClr val="B2AF7A">
                  <a:gamma/>
                  <a:shade val="76078"/>
                  <a:invGamma/>
                </a:srgbClr>
              </a:gs>
              <a:gs pos="11000">
                <a:schemeClr val="bg1">
                  <a:lumMod val="85000"/>
                </a:schemeClr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AutoShape 4">
            <a:extLst>
              <a:ext uri="{FF2B5EF4-FFF2-40B4-BE49-F238E27FC236}">
                <a16:creationId xmlns:a16="http://schemas.microsoft.com/office/drawing/2014/main" xmlns="" id="{3EF90C9D-2C83-4323-944E-874CCE6B5542}"/>
              </a:ext>
            </a:extLst>
          </p:cNvPr>
          <p:cNvSpPr>
            <a:spLocks noChangeArrowheads="1"/>
          </p:cNvSpPr>
          <p:nvPr/>
        </p:nvSpPr>
        <p:spPr bwMode="gray">
          <a:xfrm>
            <a:off x="704850" y="2249488"/>
            <a:ext cx="3843338" cy="327025"/>
          </a:xfrm>
          <a:prstGeom prst="homePlate">
            <a:avLst>
              <a:gd name="adj" fmla="val 42291"/>
            </a:avLst>
          </a:prstGeom>
          <a:pattFill prst="pct40">
            <a:fgClr>
              <a:srgbClr val="C00000"/>
            </a:fgClr>
            <a:bgClr>
              <a:srgbClr val="99FF33"/>
            </a:bgClr>
          </a:patt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" charset="0"/>
                <a:cs typeface="+mn-cs"/>
              </a:rPr>
              <a:t>Орана окружающей среды</a:t>
            </a:r>
            <a:endParaRPr lang="ru-RU" kern="0" dirty="0">
              <a:solidFill>
                <a:schemeClr val="accent4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31" name="AutoShape 4">
            <a:extLst>
              <a:ext uri="{FF2B5EF4-FFF2-40B4-BE49-F238E27FC236}">
                <a16:creationId xmlns:a16="http://schemas.microsoft.com/office/drawing/2014/main" xmlns="" id="{3CFC27DF-AB64-41D8-9D48-8586E9F716D5}"/>
              </a:ext>
            </a:extLst>
          </p:cNvPr>
          <p:cNvSpPr>
            <a:spLocks noChangeArrowheads="1"/>
          </p:cNvSpPr>
          <p:nvPr/>
        </p:nvSpPr>
        <p:spPr bwMode="gray">
          <a:xfrm>
            <a:off x="3656013" y="2665413"/>
            <a:ext cx="2855912" cy="979487"/>
          </a:xfrm>
          <a:prstGeom prst="homePlate">
            <a:avLst>
              <a:gd name="adj" fmla="val 42291"/>
            </a:avLst>
          </a:prstGeom>
          <a:gradFill rotWithShape="1">
            <a:gsLst>
              <a:gs pos="90000">
                <a:schemeClr val="accent5">
                  <a:lumMod val="60000"/>
                  <a:lumOff val="40000"/>
                </a:schemeClr>
              </a:gs>
              <a:gs pos="100000">
                <a:srgbClr val="4582A7"/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0" name="Rectangle 71">
            <a:extLst>
              <a:ext uri="{FF2B5EF4-FFF2-40B4-BE49-F238E27FC236}">
                <a16:creationId xmlns:a16="http://schemas.microsoft.com/office/drawing/2014/main" xmlns="" id="{674EE70C-4236-4A95-AE99-01E4C7A0F220}"/>
              </a:ext>
            </a:extLst>
          </p:cNvPr>
          <p:cNvSpPr>
            <a:spLocks noChangeArrowheads="1"/>
          </p:cNvSpPr>
          <p:nvPr/>
        </p:nvSpPr>
        <p:spPr bwMode="gray">
          <a:xfrm>
            <a:off x="539750" y="4437063"/>
            <a:ext cx="2532063" cy="3397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1F3F5F"/>
              </a:buClr>
              <a:defRPr/>
            </a:pPr>
            <a:r>
              <a:rPr lang="en-US" sz="1600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endParaRPr lang="en-US" sz="1400" dirty="0">
              <a:solidFill>
                <a:schemeClr val="accent6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grpSp>
        <p:nvGrpSpPr>
          <p:cNvPr id="3" name="Group 66">
            <a:extLst>
              <a:ext uri="{FF2B5EF4-FFF2-40B4-BE49-F238E27FC236}">
                <a16:creationId xmlns:a16="http://schemas.microsoft.com/office/drawing/2014/main" xmlns="" id="{8613E6E3-E6A5-4631-A748-E2D2437833B2}"/>
              </a:ext>
            </a:extLst>
          </p:cNvPr>
          <p:cNvGrpSpPr>
            <a:grpSpLocks/>
          </p:cNvGrpSpPr>
          <p:nvPr/>
        </p:nvGrpSpPr>
        <p:grpSpPr bwMode="auto">
          <a:xfrm>
            <a:off x="4467190" y="1671552"/>
            <a:ext cx="1813906" cy="312823"/>
            <a:chOff x="730" y="1390"/>
            <a:chExt cx="4058" cy="480"/>
          </a:xfrm>
          <a:gradFill>
            <a:gsLst>
              <a:gs pos="91000">
                <a:schemeClr val="bg1">
                  <a:lumMod val="85000"/>
                </a:schemeClr>
              </a:gs>
              <a:gs pos="100000">
                <a:srgbClr val="FEE7F2"/>
              </a:gs>
            </a:gsLst>
            <a:lin ang="5400000" scaled="0"/>
          </a:gradFill>
        </p:grpSpPr>
        <p:sp>
          <p:nvSpPr>
            <p:cNvPr id="62" name="AutoShape 67">
              <a:extLst>
                <a:ext uri="{FF2B5EF4-FFF2-40B4-BE49-F238E27FC236}">
                  <a16:creationId xmlns:a16="http://schemas.microsoft.com/office/drawing/2014/main" xmlns="" id="{DA9FC4CF-A5EC-4437-A8A0-A1EC76F0CD3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30" y="1390"/>
              <a:ext cx="4058" cy="480"/>
            </a:xfrm>
            <a:prstGeom prst="roundRect">
              <a:avLst>
                <a:gd name="adj" fmla="val 17509"/>
              </a:avLst>
            </a:pr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4" name="Group 68">
              <a:extLst>
                <a:ext uri="{FF2B5EF4-FFF2-40B4-BE49-F238E27FC236}">
                  <a16:creationId xmlns:a16="http://schemas.microsoft.com/office/drawing/2014/main" xmlns="" id="{45F19F25-0B16-4388-BE61-FB40BBAA483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  <a:grpFill/>
          </p:grpSpPr>
          <p:sp>
            <p:nvSpPr>
              <p:cNvPr id="64" name="AutoShape 69">
                <a:extLst>
                  <a:ext uri="{FF2B5EF4-FFF2-40B4-BE49-F238E27FC236}">
                    <a16:creationId xmlns:a16="http://schemas.microsoft.com/office/drawing/2014/main" xmlns="" id="{85510A24-33C2-4888-9A06-789148B0BFB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65" name="AutoShape 70">
                <a:extLst>
                  <a:ext uri="{FF2B5EF4-FFF2-40B4-BE49-F238E27FC236}">
                    <a16:creationId xmlns:a16="http://schemas.microsoft.com/office/drawing/2014/main" xmlns="" id="{23494325-DBD6-4DF8-B003-A82426B62D7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xmlns="" id="{5B7773C5-5C9E-41C4-9479-D22B9C51582D}"/>
              </a:ext>
            </a:extLst>
          </p:cNvPr>
          <p:cNvSpPr/>
          <p:nvPr/>
        </p:nvSpPr>
        <p:spPr>
          <a:xfrm>
            <a:off x="4548188" y="1636713"/>
            <a:ext cx="1651000" cy="369887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3000">
                <a:srgbClr val="F0EBD5"/>
              </a:gs>
              <a:gs pos="89000">
                <a:srgbClr val="D1C39F"/>
              </a:gs>
            </a:gsLst>
          </a:gradFill>
          <a:ln w="22225"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1F3F5F"/>
              </a:buClr>
              <a:defRPr/>
            </a:pPr>
            <a:r>
              <a:rPr lang="ru-RU" b="1" kern="0" dirty="0">
                <a:solidFill>
                  <a:srgbClr val="00359E"/>
                </a:solidFill>
                <a:latin typeface="Arial" charset="0"/>
                <a:cs typeface="+mn-cs"/>
              </a:rPr>
              <a:t>План 2020 г</a:t>
            </a:r>
            <a:endParaRPr lang="en-US" b="1" kern="0" dirty="0">
              <a:solidFill>
                <a:srgbClr val="00359E"/>
              </a:solidFill>
              <a:latin typeface="Arial" charset="0"/>
              <a:cs typeface="+mn-cs"/>
            </a:endParaRP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xmlns="" id="{C6473F9E-2CCD-45A7-B763-7941651CD3F5}"/>
              </a:ext>
            </a:extLst>
          </p:cNvPr>
          <p:cNvSpPr/>
          <p:nvPr/>
        </p:nvSpPr>
        <p:spPr>
          <a:xfrm>
            <a:off x="744538" y="1643063"/>
            <a:ext cx="3146425" cy="369887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3000">
                <a:srgbClr val="F0EBD5"/>
              </a:gs>
              <a:gs pos="89000">
                <a:srgbClr val="D1C39F"/>
              </a:gs>
            </a:gsLst>
            <a:lin ang="0" scaled="0"/>
          </a:gradFill>
          <a:ln w="22225"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1F3F5F"/>
              </a:buClr>
              <a:defRPr/>
            </a:pPr>
            <a:r>
              <a:rPr lang="ru-RU" b="1" kern="0" dirty="0">
                <a:solidFill>
                  <a:srgbClr val="00359E"/>
                </a:solidFill>
                <a:latin typeface="Arial" charset="0"/>
                <a:cs typeface="+mn-cs"/>
              </a:rPr>
              <a:t>Направление расходов</a:t>
            </a:r>
            <a:endParaRPr lang="en-US" b="1" kern="0" dirty="0">
              <a:solidFill>
                <a:srgbClr val="00359E"/>
              </a:solidFill>
              <a:latin typeface="Arial" charset="0"/>
              <a:cs typeface="+mn-cs"/>
            </a:endParaRPr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xmlns="" id="{AC1DC645-E26A-46F6-AA57-65ACC6BA8AEF}"/>
              </a:ext>
            </a:extLst>
          </p:cNvPr>
          <p:cNvSpPr/>
          <p:nvPr/>
        </p:nvSpPr>
        <p:spPr>
          <a:xfrm>
            <a:off x="6411913" y="1649413"/>
            <a:ext cx="2327275" cy="369887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3000">
                <a:srgbClr val="F0EBD5"/>
              </a:gs>
              <a:gs pos="89000">
                <a:srgbClr val="D1C39F"/>
              </a:gs>
            </a:gsLst>
          </a:gradFill>
          <a:ln w="22225"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Clr>
                <a:srgbClr val="1F3F5F"/>
              </a:buClr>
              <a:defRPr/>
            </a:pPr>
            <a:r>
              <a:rPr lang="ru-RU" b="1" kern="0" dirty="0">
                <a:solidFill>
                  <a:srgbClr val="00359E"/>
                </a:solidFill>
                <a:latin typeface="Arial" charset="0"/>
                <a:cs typeface="+mn-cs"/>
              </a:rPr>
              <a:t>Уточнение</a:t>
            </a:r>
            <a:r>
              <a:rPr lang="ru-RU" sz="1600" b="1" kern="0" dirty="0">
                <a:solidFill>
                  <a:srgbClr val="00359E"/>
                </a:solidFill>
                <a:latin typeface="Arial" charset="0"/>
                <a:cs typeface="+mn-cs"/>
              </a:rPr>
              <a:t> </a:t>
            </a:r>
            <a:r>
              <a:rPr lang="ru-RU" b="1" kern="0" dirty="0">
                <a:solidFill>
                  <a:srgbClr val="00359E"/>
                </a:solidFill>
                <a:latin typeface="Arial" charset="0"/>
                <a:cs typeface="+mn-cs"/>
              </a:rPr>
              <a:t>плана </a:t>
            </a:r>
            <a:r>
              <a:rPr lang="ru-RU" b="1" kern="0" dirty="0" smtClean="0">
                <a:solidFill>
                  <a:srgbClr val="00359E"/>
                </a:solidFill>
                <a:latin typeface="Arial" charset="0"/>
                <a:cs typeface="+mn-cs"/>
              </a:rPr>
              <a:t>2</a:t>
            </a:r>
            <a:endParaRPr lang="en-US" b="1" kern="0" dirty="0">
              <a:solidFill>
                <a:srgbClr val="00359E"/>
              </a:solidFill>
              <a:latin typeface="Arial" charset="0"/>
              <a:cs typeface="+mn-cs"/>
            </a:endParaRPr>
          </a:p>
        </p:txBody>
      </p:sp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xmlns="" id="{34EED2D1-22D2-44F9-9134-D861C9944296}"/>
              </a:ext>
            </a:extLst>
          </p:cNvPr>
          <p:cNvSpPr/>
          <p:nvPr/>
        </p:nvSpPr>
        <p:spPr>
          <a:xfrm>
            <a:off x="7181850" y="2271713"/>
            <a:ext cx="919163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solidFill>
                  <a:srgbClr val="00359E"/>
                </a:solidFill>
                <a:latin typeface="Arial" charset="0"/>
                <a:cs typeface="Arial" charset="0"/>
              </a:rPr>
              <a:t>118,0</a:t>
            </a:r>
          </a:p>
        </p:txBody>
      </p: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xmlns="" id="{A44AFEB4-F225-40F9-843F-BE2F5160D1CC}"/>
              </a:ext>
            </a:extLst>
          </p:cNvPr>
          <p:cNvSpPr/>
          <p:nvPr/>
        </p:nvSpPr>
        <p:spPr>
          <a:xfrm>
            <a:off x="7235825" y="2717800"/>
            <a:ext cx="90805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solidFill>
                  <a:srgbClr val="00359E"/>
                </a:solidFill>
                <a:latin typeface="Arial" charset="0"/>
                <a:cs typeface="Arial" charset="0"/>
              </a:rPr>
              <a:t>605,1</a:t>
            </a:r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xmlns="" id="{8483333F-6899-4D90-A41D-EF7EC2FD847E}"/>
              </a:ext>
            </a:extLst>
          </p:cNvPr>
          <p:cNvSpPr/>
          <p:nvPr/>
        </p:nvSpPr>
        <p:spPr>
          <a:xfrm>
            <a:off x="7143750" y="3571875"/>
            <a:ext cx="1020763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359E"/>
                </a:solidFill>
                <a:latin typeface="Arial" charset="0"/>
                <a:cs typeface="Arial" charset="0"/>
              </a:rPr>
              <a:t> </a:t>
            </a:r>
            <a:endParaRPr lang="ru-RU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117" name="Прямоугольник 116">
            <a:extLst>
              <a:ext uri="{FF2B5EF4-FFF2-40B4-BE49-F238E27FC236}">
                <a16:creationId xmlns:a16="http://schemas.microsoft.com/office/drawing/2014/main" xmlns="" id="{9C7D2DE3-27D9-485D-9774-46EC464A00D3}"/>
              </a:ext>
            </a:extLst>
          </p:cNvPr>
          <p:cNvSpPr/>
          <p:nvPr/>
        </p:nvSpPr>
        <p:spPr>
          <a:xfrm>
            <a:off x="7277100" y="5778500"/>
            <a:ext cx="906463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359E"/>
                </a:solidFill>
                <a:latin typeface="Arial" charset="0"/>
                <a:cs typeface="Arial" charset="0"/>
              </a:rPr>
              <a:t> </a:t>
            </a:r>
            <a:endParaRPr lang="ru-RU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124" name="Прямоугольник 123">
            <a:extLst>
              <a:ext uri="{FF2B5EF4-FFF2-40B4-BE49-F238E27FC236}">
                <a16:creationId xmlns:a16="http://schemas.microsoft.com/office/drawing/2014/main" xmlns="" id="{B176A6B9-814D-4D72-858C-7478A688556B}"/>
              </a:ext>
            </a:extLst>
          </p:cNvPr>
          <p:cNvSpPr/>
          <p:nvPr/>
        </p:nvSpPr>
        <p:spPr>
          <a:xfrm>
            <a:off x="4859338" y="2682875"/>
            <a:ext cx="1189037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359E"/>
                </a:solidFill>
                <a:latin typeface="Arial" charset="0"/>
                <a:cs typeface="Arial" charset="0"/>
              </a:rPr>
              <a:t>   </a:t>
            </a:r>
            <a:r>
              <a:rPr lang="ru-RU" dirty="0">
                <a:solidFill>
                  <a:srgbClr val="00359E"/>
                </a:solidFill>
                <a:latin typeface="Arial" charset="0"/>
                <a:cs typeface="Arial" charset="0"/>
              </a:rPr>
              <a:t>605,1</a:t>
            </a:r>
            <a:endParaRPr lang="ru-RU" kern="0" dirty="0">
              <a:solidFill>
                <a:srgbClr val="00359E"/>
              </a:solidFill>
              <a:latin typeface="Arial" charset="0"/>
              <a:cs typeface="Arial" charset="0"/>
            </a:endParaRPr>
          </a:p>
        </p:txBody>
      </p:sp>
      <p:sp>
        <p:nvSpPr>
          <p:cNvPr id="133" name="AutoShape 4">
            <a:extLst>
              <a:ext uri="{FF2B5EF4-FFF2-40B4-BE49-F238E27FC236}">
                <a16:creationId xmlns:a16="http://schemas.microsoft.com/office/drawing/2014/main" xmlns="" id="{AC6DC982-B33A-4176-A689-CF60E47C3BCF}"/>
              </a:ext>
            </a:extLst>
          </p:cNvPr>
          <p:cNvSpPr>
            <a:spLocks noChangeArrowheads="1"/>
          </p:cNvSpPr>
          <p:nvPr/>
        </p:nvSpPr>
        <p:spPr bwMode="gray">
          <a:xfrm>
            <a:off x="704850" y="2700338"/>
            <a:ext cx="4011613" cy="944562"/>
          </a:xfrm>
          <a:prstGeom prst="homePlate">
            <a:avLst>
              <a:gd name="adj" fmla="val 42291"/>
            </a:avLst>
          </a:prstGeom>
          <a:gradFill rotWithShape="1">
            <a:gsLst>
              <a:gs pos="4000">
                <a:schemeClr val="accent4">
                  <a:lumMod val="60000"/>
                  <a:lumOff val="40000"/>
                </a:schemeClr>
              </a:gs>
              <a:gs pos="100000">
                <a:srgbClr val="4582A7"/>
              </a:gs>
            </a:gsLst>
            <a:lin ang="5400000" scaled="1"/>
          </a:gradFill>
          <a:ln w="28575" algn="ctr">
            <a:solidFill>
              <a:srgbClr val="F8F8F8"/>
            </a:solidFill>
            <a:miter lim="800000"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" charset="0"/>
                <a:cs typeface="+mn-cs"/>
              </a:rPr>
              <a:t>Обслуживание государственного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" charset="0"/>
                <a:cs typeface="+mn-cs"/>
              </a:rPr>
              <a:t>Внутреннего и муниципального долга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 dirty="0">
              <a:solidFill>
                <a:schemeClr val="accent4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1984</TotalTime>
  <Words>102</Words>
  <Application>Microsoft Office PowerPoint</Application>
  <PresentationFormat>Экран (4:3)</PresentationFormat>
  <Paragraphs>60</Paragraphs>
  <Slides>5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Arial Narrow</vt:lpstr>
      <vt:lpstr>Calibri</vt:lpstr>
      <vt:lpstr>Verdana</vt:lpstr>
      <vt:lpstr>Тема Office</vt:lpstr>
      <vt:lpstr>Лист</vt:lpstr>
      <vt:lpstr>Уточнение  бюджета Завитинского района на 2020 год  Решение районного Совета народных депутатов  от 25.06.2020 №123/22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Helen</dc:creator>
  <cp:lastModifiedBy>Admin</cp:lastModifiedBy>
  <cp:revision>120</cp:revision>
  <dcterms:created xsi:type="dcterms:W3CDTF">2012-02-12T04:02:51Z</dcterms:created>
  <dcterms:modified xsi:type="dcterms:W3CDTF">2020-10-21T01:05:11Z</dcterms:modified>
</cp:coreProperties>
</file>