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4084" r:id="rId2"/>
  </p:sldMasterIdLst>
  <p:notesMasterIdLst>
    <p:notesMasterId r:id="rId23"/>
  </p:notesMasterIdLst>
  <p:handoutMasterIdLst>
    <p:handoutMasterId r:id="rId24"/>
  </p:handoutMasterIdLst>
  <p:sldIdLst>
    <p:sldId id="372" r:id="rId3"/>
    <p:sldId id="381" r:id="rId4"/>
    <p:sldId id="347" r:id="rId5"/>
    <p:sldId id="379" r:id="rId6"/>
    <p:sldId id="375" r:id="rId7"/>
    <p:sldId id="380" r:id="rId8"/>
    <p:sldId id="374" r:id="rId9"/>
    <p:sldId id="377" r:id="rId10"/>
    <p:sldId id="411" r:id="rId11"/>
    <p:sldId id="395" r:id="rId12"/>
    <p:sldId id="402" r:id="rId13"/>
    <p:sldId id="409" r:id="rId14"/>
    <p:sldId id="403" r:id="rId15"/>
    <p:sldId id="404" r:id="rId16"/>
    <p:sldId id="396" r:id="rId17"/>
    <p:sldId id="405" r:id="rId18"/>
    <p:sldId id="412" r:id="rId19"/>
    <p:sldId id="410" r:id="rId20"/>
    <p:sldId id="378" r:id="rId21"/>
    <p:sldId id="34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19"/>
    <a:srgbClr val="FF9933"/>
    <a:srgbClr val="FF6600"/>
    <a:srgbClr val="BC0000"/>
    <a:srgbClr val="FABE00"/>
    <a:srgbClr val="E58C43"/>
    <a:srgbClr val="FFFF66"/>
    <a:srgbClr val="BF1164"/>
    <a:srgbClr val="E17923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95" autoAdjust="0"/>
    <p:restoredTop sz="89931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1" Type="http://schemas.openxmlformats.org/officeDocument/2006/relationships/package" Target="../embeddings/Microsoft_Excel_Worksheet22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57693685368109"/>
          <c:y val="2.7308585431039742E-2"/>
          <c:w val="0.85576160021643499"/>
          <c:h val="0.71115974439500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(с учетом изменений от 17.02.2022 №80/9, от 28.04.2022 №104/10, от 27.06.2022 №131/11, от 26.08.2022 №142/12)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1AB39F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2.6583406878142552E-2"/>
                  <c:y val="-1.92678760881655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1047382,9</a:t>
                    </a:r>
                    <a:r>
                      <a:rPr lang="en-US" sz="1400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244869808026523E-2"/>
                  <c:y val="-1.90584408283298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 </a:t>
                    </a:r>
                    <a:r>
                      <a:rPr lang="ru-RU" sz="1400" dirty="0" smtClean="0"/>
                      <a:t>1104080,2</a:t>
                    </a:r>
                    <a:r>
                      <a:rPr lang="en-US" sz="1400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889624114958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1047382.9</c:v>
                </c:pt>
                <c:pt idx="1">
                  <c:v>1104080.2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внесенных изменений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6583406878142493E-2"/>
                  <c:y val="-1.629874704986261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 </a:t>
                    </a:r>
                    <a:r>
                      <a:rPr lang="ru-RU" sz="1400" dirty="0" smtClean="0"/>
                      <a:t>1065103,9</a:t>
                    </a:r>
                    <a:r>
                      <a:rPr lang="en-US" sz="1400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44869808026339E-2"/>
                  <c:y val="-1.90152048915064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1121801,2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567795667794156E-2"/>
                  <c:y val="-2.173166273315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1065103.8999999999</c:v>
                </c:pt>
                <c:pt idx="1">
                  <c:v>1121801.2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06496"/>
        <c:axId val="95281728"/>
        <c:axId val="0"/>
      </c:bar3DChart>
      <c:catAx>
        <c:axId val="4010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5281728"/>
        <c:crosses val="autoZero"/>
        <c:auto val="1"/>
        <c:lblAlgn val="ctr"/>
        <c:lblOffset val="100"/>
        <c:noMultiLvlLbl val="0"/>
      </c:catAx>
      <c:valAx>
        <c:axId val="95281728"/>
        <c:scaling>
          <c:orientation val="minMax"/>
        </c:scaling>
        <c:delete val="0"/>
        <c:axPos val="l"/>
        <c:numFmt formatCode="_-* #,##0.0\ _₽_-;\-* #,##0.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10649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672651526244085"/>
          <c:y val="0.7803675424698362"/>
          <c:w val="0.85499369983269968"/>
          <c:h val="0.21312826634932247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95438006888123"/>
          <c:y val="9.6845535681220618E-2"/>
          <c:w val="0.85576160021643499"/>
          <c:h val="0.87408491649076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 (с учетом изменений от 17.02.2022 №80/9, от 28.04.2022 №104/10, от 26.08.2022 №131/11, от 26.08.2022 №142/12)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3845240486099834E-2"/>
                  <c:y val="-7.65552066082005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805760,4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65760641979951E-2"/>
                  <c:y val="-2.256676598363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58585798159179E-2"/>
                  <c:y val="-7.207937801756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2022 г.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852739.6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внесенных изменений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1671026937177923E-2"/>
                  <c:y val="-7.5539865402071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810929,8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986878594686058E-2"/>
                  <c:y val="-2.340346795084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71947988685019E-2"/>
                  <c:y val="-3.9284565396992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2022 г.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870359.6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13984"/>
        <c:axId val="95285184"/>
        <c:axId val="0"/>
      </c:bar3DChart>
      <c:catAx>
        <c:axId val="39913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285184"/>
        <c:crosses val="autoZero"/>
        <c:auto val="1"/>
        <c:lblAlgn val="ctr"/>
        <c:lblOffset val="100"/>
        <c:noMultiLvlLbl val="0"/>
      </c:catAx>
      <c:valAx>
        <c:axId val="9528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91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89161460692401"/>
          <c:y val="0.89014015060289875"/>
          <c:w val="0.87984882021655708"/>
          <c:h val="0.10985976369374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F3FD4-18D4-471F-8106-7217BCEC590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9F44-C8C0-4786-9E23-2F44F9358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083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/>
          <a:lstStyle>
            <a:lvl1pPr algn="r">
              <a:defRPr sz="1200"/>
            </a:lvl1pPr>
          </a:lstStyle>
          <a:p>
            <a:fld id="{CB4F2643-AE9E-4D58-BEF5-D25B2A2173D4}" type="datetimeFigureOut">
              <a:rPr lang="ru-RU" smtClean="0"/>
              <a:pPr/>
              <a:t>вт 22.11.22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5" tIns="45609" rIns="91215" bIns="456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6"/>
          </a:xfrm>
          <a:prstGeom prst="rect">
            <a:avLst/>
          </a:prstGeom>
        </p:spPr>
        <p:txBody>
          <a:bodyPr vert="horz" lIns="91215" tIns="45609" rIns="91215" bIns="456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 anchor="b"/>
          <a:lstStyle>
            <a:lvl1pPr algn="r">
              <a:defRPr sz="1200"/>
            </a:lvl1pPr>
          </a:lstStyle>
          <a:p>
            <a:fld id="{18EC95F5-E847-40CD-AD27-713128D4D1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678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15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58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9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63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421A-27E9-476F-B1E1-1D1FD1695F4D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19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9E9-FD72-4F50-8A08-07BAA8BAB9FA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4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58E3-B81B-45CA-BE42-7BDD8ED7F6CC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7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421A-27E9-476F-B1E1-1D1FD1695F4D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F917-B997-4E6E-AC3F-9F5D076B1FA7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B93-E124-4277-90DD-EDB11E09B9A2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7C7D-0F84-4BE0-99B9-EA4B1574B853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816-4202-46B2-A6B9-53367FD9ED7B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124E-C426-436E-B6B4-0044A9ED0F3E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CDE-0549-4351-9726-8443A67AE6B3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3122-6FDA-4E8B-97DD-550715E8F5DA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F917-B997-4E6E-AC3F-9F5D076B1FA7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07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EFAD-B781-4449-BDA8-2D38DAD38799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9E9-FD72-4F50-8A08-07BAA8BAB9FA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58E3-B81B-45CA-BE42-7BDD8ED7F6CC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B93-E124-4277-90DD-EDB11E09B9A2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7C7D-0F84-4BE0-99B9-EA4B1574B853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8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816-4202-46B2-A6B9-53367FD9ED7B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7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124E-C426-436E-B6B4-0044A9ED0F3E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CDE-0549-4351-9726-8443A67AE6B3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3122-6FDA-4E8B-97DD-550715E8F5DA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8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EFAD-B781-4449-BDA8-2D38DAD38799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6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765E4B-2F14-4F90-94D2-B473B7597F6E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765E4B-2F14-4F90-94D2-B473B7597F6E}" type="datetime1">
              <a:rPr lang="ru-RU" smtClean="0"/>
              <a:t>вт 22.11.22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avitinsk.info/city/finansy/byudzhet-dlya-grazhdan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finotdel_zavitin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607608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Подготовлен на основании  решения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народных депутатов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Завитинского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изменений от 17.02.2022 №80/9, от 28.04.2022 №104/10, от 27.06.2022 №131/11, от 26.08.2022 №142/12, от 26.10.200 №159/14)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450753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Завитинского муниципального округа</a:t>
            </a: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44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81345" y="6093296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10</a:t>
            </a:fld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2492896"/>
            <a:ext cx="5976663" cy="3888432"/>
          </a:xfrm>
          <a:prstGeom prst="roundRect">
            <a:avLst/>
          </a:prstGeom>
          <a:gradFill>
            <a:gsLst>
              <a:gs pos="9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1" b="1" u="sng" dirty="0" smtClean="0">
                <a:solidFill>
                  <a:schemeClr val="bg2">
                    <a:lumMod val="10000"/>
                  </a:schemeClr>
                </a:solidFill>
              </a:rPr>
              <a:t>Уменьшены ассигнования </a:t>
            </a:r>
            <a:r>
              <a:rPr lang="ru-RU" sz="1331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331" dirty="0" smtClean="0">
                <a:solidFill>
                  <a:schemeClr val="bg2">
                    <a:lumMod val="10000"/>
                  </a:schemeClr>
                </a:solidFill>
              </a:rPr>
              <a:t>2117,2</a:t>
            </a:r>
            <a:r>
              <a:rPr lang="ru-RU" sz="133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3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тыс.руб., в </a:t>
            </a:r>
            <a:r>
              <a:rPr lang="ru-RU" sz="133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т.ч. </a:t>
            </a:r>
          </a:p>
          <a:p>
            <a:pPr algn="ctr"/>
            <a:endParaRPr lang="ru-RU" sz="1331" i="1" dirty="0">
              <a:solidFill>
                <a:schemeClr val="tx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- модернизация </a:t>
            </a:r>
            <a:r>
              <a:rPr lang="ru-RU" sz="1200" i="1" dirty="0">
                <a:solidFill>
                  <a:schemeClr val="tx1"/>
                </a:solidFill>
              </a:rPr>
              <a:t>системы </a:t>
            </a:r>
            <a:r>
              <a:rPr lang="ru-RU" sz="1200" i="1" dirty="0" smtClean="0">
                <a:solidFill>
                  <a:schemeClr val="tx1"/>
                </a:solidFill>
              </a:rPr>
              <a:t>дошкольного и общего образования (экономия на ремонтных работах)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1271"/>
            <a:ext cx="812005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Завитинском муниципальном округе»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04105"/>
              </p:ext>
            </p:extLst>
          </p:nvPr>
        </p:nvGraphicFramePr>
        <p:xfrm>
          <a:off x="2987824" y="1268761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26.08.2022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142/12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.10.2022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159/14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452543,2 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450426,0 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5202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14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11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67236" y="2860083"/>
            <a:ext cx="5671786" cy="298100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увеличились на 107,1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на организацию мероприятий по осуществлению деятельности по обращению с животными без владельцев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89447"/>
              </p:ext>
            </p:extLst>
          </p:nvPr>
        </p:nvGraphicFramePr>
        <p:xfrm>
          <a:off x="2967236" y="1671775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№ 142/12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.10.2022 № 159/14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786,1 тыс.руб.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893,2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48680"/>
            <a:ext cx="8640960" cy="772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агропромышленного комплекса Завитинского муниципального округа"</a:t>
            </a:r>
            <a:endParaRPr lang="ru-RU" sz="1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6453"/>
            <a:ext cx="2664296" cy="20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3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44998" y="6136271"/>
            <a:ext cx="491345" cy="623588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548680"/>
            <a:ext cx="8640960" cy="772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ФИЗИЧЕСКОЙ КУЛЬТУРЫ И СПОРТА в ЗАВИТИНСКОМ МУНИЦИПАЛЬНОМ ОКРУГЕ»</a:t>
            </a:r>
            <a:endParaRPr lang="ru-RU" sz="18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49959"/>
              </p:ext>
            </p:extLst>
          </p:nvPr>
        </p:nvGraphicFramePr>
        <p:xfrm>
          <a:off x="2987824" y="1628800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№ 142/12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.10.2022 № 159/14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49255,4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49401,4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67236" y="2860083"/>
            <a:ext cx="5671786" cy="298100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ассигнования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146,0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мероприятия по развитию детско-юношеского спорта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" y="2708921"/>
            <a:ext cx="278050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14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81345" y="602128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13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012" y="3068960"/>
            <a:ext cx="5700282" cy="2952328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на софинансирование мероприятий, направленных на  модернизацию коммунальной инфраструктуры. 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812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«Модернизация жилищно-коммунального комплекса, энергосбережение и повышение энергетической эффективности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Завитинском муниципальном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39209"/>
              </p:ext>
            </p:extLst>
          </p:nvPr>
        </p:nvGraphicFramePr>
        <p:xfrm>
          <a:off x="2951852" y="1771596"/>
          <a:ext cx="5686442" cy="104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33"/>
                <a:gridCol w="2796609"/>
              </a:tblGrid>
              <a:tr h="523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№ 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31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.10.2022 № 159/14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37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268930,1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268940,1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 descr="D:\Temp\Бюджет для граждан\картинки\2017-04-06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9"/>
            <a:ext cx="2686492" cy="288032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8006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31156" y="6172973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14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2780928"/>
            <a:ext cx="5671786" cy="212423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расходов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6565,0 тыс. рублей 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корректировке документов территориального планирования и градостроительного зонирования</a:t>
            </a:r>
            <a:endParaRPr lang="ru-RU" sz="12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500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управление в Завитинском муниципальном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85693"/>
              </p:ext>
            </p:extLst>
          </p:nvPr>
        </p:nvGraphicFramePr>
        <p:xfrm>
          <a:off x="2921163" y="1047795"/>
          <a:ext cx="5604793" cy="63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319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№ 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159/14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9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22377,1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28942,1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2552"/>
            <a:ext cx="23717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0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8050" y="6237312"/>
            <a:ext cx="419337" cy="485419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15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013" y="2780928"/>
            <a:ext cx="5671786" cy="3240360"/>
          </a:xfrm>
          <a:prstGeom prst="roundRect">
            <a:avLst/>
          </a:prstGeom>
          <a:gradFill>
            <a:gsLst>
              <a:gs pos="99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Увеличены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на </a:t>
            </a:r>
            <a:r>
              <a:rPr lang="ru-RU" sz="1400" i="1" dirty="0">
                <a:solidFill>
                  <a:schemeClr val="tx1"/>
                </a:solidFill>
              </a:rPr>
              <a:t>текущий, капитальный ремонт и реконструкция объектов культуры Завитинского муниципального </a:t>
            </a:r>
            <a:r>
              <a:rPr lang="ru-RU" sz="1400" i="1" dirty="0" smtClean="0">
                <a:solidFill>
                  <a:schemeClr val="tx1"/>
                </a:solidFill>
              </a:rPr>
              <a:t>округа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64617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сохранение культуры и искусства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08307"/>
              </p:ext>
            </p:extLst>
          </p:nvPr>
        </p:nvGraphicFramePr>
        <p:xfrm>
          <a:off x="3019573" y="1443601"/>
          <a:ext cx="5572164" cy="104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523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№ 142/12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.10.2022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159/14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37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54233,5тыс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54415,4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7585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2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8" y="6016645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16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87666" y="2842816"/>
            <a:ext cx="5671786" cy="31469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Уменьшены ассигнования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расходов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населенных пунктов с администрации Завитинского муниципального округа на  МБУ «Управление ЖКХ и благоустройства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86" y="23502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населенных пунктов Завитинского муниципального 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76258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№ 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159/14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14907,4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15007,4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4137"/>
            <a:ext cx="2448272" cy="17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5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8" y="6016645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17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85125" y="2991150"/>
            <a:ext cx="5671786" cy="31469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уменьшились  в сумме 2151,7 тыс. рублей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муниципального имущества, в том числе земельных участков, оформление правоустанавливающих документов на объекты в сумме 1100,0 тыс. рублей (в связи с отсутствием возможности проведения аукционов в текущем году, данные мероприятия будут проведены в следующем году)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86" y="23502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деятельности органов местного самоуправления Завитинского муниципального 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18182"/>
              </p:ext>
            </p:extLst>
          </p:nvPr>
        </p:nvGraphicFramePr>
        <p:xfrm>
          <a:off x="2954659" y="1626200"/>
          <a:ext cx="5604793" cy="88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№ 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159/14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71095,2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68943,4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4259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2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9" y="5989734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18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87824" y="2839216"/>
            <a:ext cx="5671786" cy="209835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Уменьшены  лимиты в сумме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(перераспределены на другие мероприятия)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547199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Завитинского муниципального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68787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№ 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159/14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664296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7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5212" y="188640"/>
            <a:ext cx="7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«О 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(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изменений от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17.02.2022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№80/9, от 28.04.2022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104/10, от 26.08.2022 №142/12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от 31.10.2022 №159/14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 расходов, тыс.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59608" y="6296923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19</a:t>
            </a:fld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53800"/>
              </p:ext>
            </p:extLst>
          </p:nvPr>
        </p:nvGraphicFramePr>
        <p:xfrm>
          <a:off x="683568" y="1628799"/>
          <a:ext cx="8148511" cy="42484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54375"/>
                <a:gridCol w="1464712"/>
                <a:gridCol w="1464712"/>
                <a:gridCol w="1464712"/>
              </a:tblGrid>
              <a:tr h="913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26.08.2022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/ -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31.10.2022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159/14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200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непрограммные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96662,7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10284,8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106947,5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2302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внесены изменения: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5645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функций исполнительных органов муниципальной власти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-2209,4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566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деятельности (оказания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услуг) муниципальных учреждений расходов прочих учреждений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11178,6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378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-1755,1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940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государственных полномочий по предоставлению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1172,8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453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остальные 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5236,9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1897,9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7134,8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8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0406" y="437357"/>
            <a:ext cx="7215238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 Д Е Р Ж А Н И 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528228"/>
              </p:ext>
            </p:extLst>
          </p:nvPr>
        </p:nvGraphicFramePr>
        <p:xfrm>
          <a:off x="806926" y="1105495"/>
          <a:ext cx="8229600" cy="4973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3152"/>
                <a:gridCol w="946448"/>
              </a:tblGrid>
              <a:tr h="351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основных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1047">
                <a:tc>
                  <a:txBody>
                    <a:bodyPr/>
                    <a:lstStyle/>
                    <a:p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источникам финансирования районного бюджета 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налоговым и неналоговым доходам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безвозмездным поступлениям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разделов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муниципальных программ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непрограммных расходов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8-18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9619" y="6087280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45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1439" y="174944"/>
            <a:ext cx="8501122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10" y="1101144"/>
            <a:ext cx="78581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Завитинского муниципального округа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официальном сайте в сети интернет администрации Завитинского муниципального округа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zavitinsk.info/city/finansy/byudzhet-dlya-grazhdan.php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3389357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676870, Амурская область, Завитинский округ,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Завитинск, ул. Курсаковская, 76А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finotdel_zavitin@mail.ru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416 36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1-2-32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416 36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17:00.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до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суббота, воскресенье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1379" y="229887"/>
            <a:ext cx="7215238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основных характеристик бюджета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5388" y="742883"/>
            <a:ext cx="1214446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тыс</a:t>
            </a:r>
            <a:r>
              <a:rPr lang="ru-RU" sz="1100" b="1" dirty="0" smtClean="0"/>
              <a:t>. рублей</a:t>
            </a:r>
            <a:endParaRPr lang="ru-RU" sz="11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25754736"/>
              </p:ext>
            </p:extLst>
          </p:nvPr>
        </p:nvGraphicFramePr>
        <p:xfrm>
          <a:off x="997037" y="1028634"/>
          <a:ext cx="6959339" cy="556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69713" y="6093296"/>
            <a:ext cx="856907" cy="669925"/>
          </a:xfrm>
        </p:spPr>
        <p:txBody>
          <a:bodyPr/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355976" y="3512632"/>
            <a:ext cx="303022" cy="1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ая прямоугольная выноска 1"/>
          <p:cNvSpPr/>
          <p:nvPr/>
        </p:nvSpPr>
        <p:spPr>
          <a:xfrm>
            <a:off x="6514873" y="1691668"/>
            <a:ext cx="1441503" cy="3192453"/>
          </a:xfrm>
          <a:prstGeom prst="wedgeRoundRectCallout">
            <a:avLst>
              <a:gd name="adj1" fmla="val -78665"/>
              <a:gd name="adj2" fmla="val 37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 начала года составили</a:t>
            </a:r>
          </a:p>
          <a:p>
            <a:pPr marL="285750" indent="-285750" algn="ctr">
              <a:buFontTx/>
              <a:buChar char="-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+17721,0 По расходам 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+ 17721,0 тыс.руб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29490" y="476673"/>
            <a:ext cx="7929618" cy="7920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 </a:t>
            </a:r>
            <a:r>
              <a:rPr lang="ru-RU" sz="48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48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изменений от 17.02.2022 №</a:t>
            </a:r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80/9, от 28.04.2022 №104/10, от 26.08.2022 №142/12)</a:t>
            </a:r>
          </a:p>
          <a:p>
            <a:pPr algn="ctr"/>
            <a:r>
              <a:rPr lang="ru-RU" sz="56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(</a:t>
            </a:r>
            <a:r>
              <a:rPr lang="ru-RU" sz="56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56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56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5947" y="6271262"/>
            <a:ext cx="573161" cy="3651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4</a:t>
            </a:fld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63011"/>
              </p:ext>
            </p:extLst>
          </p:nvPr>
        </p:nvGraphicFramePr>
        <p:xfrm>
          <a:off x="1172840" y="2132856"/>
          <a:ext cx="7431608" cy="3988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2949"/>
                <a:gridCol w="1128659"/>
              </a:tblGrid>
              <a:tr h="633339">
                <a:tc rowSpan="2">
                  <a:txBody>
                    <a:bodyPr/>
                    <a:lstStyle/>
                    <a:p>
                      <a:pPr algn="ctr" fontAlgn="t"/>
                      <a:endParaRPr lang="ru-RU" sz="160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58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  <a:gs pos="89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82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 средств на счетах по учету средств местного бюджета в течение соответствующего финансового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algn="l" fontAlgn="auto"/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/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55697,6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82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привлеченными и погашенными муниципальным образованием кредитами  кредитных организаций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2631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источников внутреннего финансирования дефицита районного бюджета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56697,3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1030155" y="2054136"/>
            <a:ext cx="957780" cy="3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itchFamily="34" charset="0"/>
              </a:rPr>
              <a:t>194643,3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20276" y="181895"/>
            <a:ext cx="792961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 Совета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2023-20» (с учетом изменений от 17.02.2022 №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80/9, от 28.04.2022 №104/10, от 27.06.2022 №131/11, от 26.08.2022 №142/12, от 31.10.2022 №159/14) по налоговым и неналоговым доходам</a:t>
            </a:r>
            <a:endParaRPr lang="ru-RU" sz="12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59632" y="1063967"/>
            <a:ext cx="6500858" cy="3571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всего, тыс.рублей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5720" y="785794"/>
            <a:ext cx="8643998" cy="185738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48541" y="6374865"/>
            <a:ext cx="285752" cy="2857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642078" y="5805264"/>
            <a:ext cx="3217954" cy="103803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Первоначальный план на 2022 год (с учетом изменений от 17.02.2022 №80/9, от 28.04.2022 №104/10, от 27.06.2022 №131/11, от 26.08.2022</a:t>
            </a:r>
            <a:r>
              <a:rPr kumimoji="0" lang="ru-RU" sz="1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 №142/12, от 31.10.2022 №159/14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68035" y="6374865"/>
            <a:ext cx="285752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596674" y="6165304"/>
            <a:ext cx="3007774" cy="63817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 smtClean="0">
                <a:latin typeface="Franklin Gothic Book"/>
              </a:rPr>
              <a:t>Уточненный  план в ред. решения от 31.10.2022 №159/14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80417" y="2411308"/>
            <a:ext cx="857256" cy="31426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137404" y="2232721"/>
            <a:ext cx="973346" cy="33212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дзаголовок 2"/>
          <p:cNvSpPr txBox="1">
            <a:spLocks/>
          </p:cNvSpPr>
          <p:nvPr/>
        </p:nvSpPr>
        <p:spPr bwMode="auto">
          <a:xfrm>
            <a:off x="4137404" y="1948671"/>
            <a:ext cx="910843" cy="2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itchFamily="34" charset="0"/>
              </a:rPr>
              <a:t>194744,3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736" y="6381273"/>
            <a:ext cx="573161" cy="365125"/>
          </a:xfrm>
        </p:spPr>
        <p:txBody>
          <a:bodyPr/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2339752" y="3507819"/>
            <a:ext cx="15656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355907"/>
            <a:ext cx="792961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 Совета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2023-2024»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(с учетом изменений от 17.02.2022 №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80/9, от 28.04.2022 №104/10, от 27.06.2022 №131,11, от 26.08.2022 №142/12, от 31.10.2022 №159/14)  по безвозмездным поступлениям  (тыс.руб.)</a:t>
            </a:r>
            <a:endParaRPr lang="ru-RU" sz="12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386176"/>
              </p:ext>
            </p:extLst>
          </p:nvPr>
        </p:nvGraphicFramePr>
        <p:xfrm>
          <a:off x="642910" y="1196752"/>
          <a:ext cx="74888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95231" y="4979431"/>
            <a:ext cx="1154664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9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88640"/>
            <a:ext cx="7632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(с учетом изменений от 17.02.2022 №80/9, от 28.04.2022 №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104/10, от 27.06.2022 №131/11, от 26.08.2022 №142/12, от 31.10.2022 №159/14) в разрезе разделов, тыс. руб.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0839" y="6309321"/>
            <a:ext cx="573161" cy="548680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7</a:t>
            </a:fld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98988"/>
              </p:ext>
            </p:extLst>
          </p:nvPr>
        </p:nvGraphicFramePr>
        <p:xfrm>
          <a:off x="502215" y="1712995"/>
          <a:ext cx="8283587" cy="4908419"/>
        </p:xfrm>
        <a:graphic>
          <a:graphicData uri="http://schemas.openxmlformats.org/drawingml/2006/table">
            <a:tbl>
              <a:tblPr/>
              <a:tblGrid>
                <a:gridCol w="4096919"/>
                <a:gridCol w="1395556"/>
                <a:gridCol w="1204269"/>
                <a:gridCol w="1586843"/>
              </a:tblGrid>
              <a:tr h="728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26.08.2022 № 142/12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31.10.2022 </a:t>
                      </a:r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159/14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1104080,2</a:t>
                      </a:r>
                      <a:endParaRPr lang="ru-RU" sz="1200" b="1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17721,0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1121801,2</a:t>
                      </a:r>
                      <a:endParaRPr lang="ru-RU" sz="1200" b="1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79728,4               </a:t>
                      </a:r>
                      <a:endParaRPr lang="ru-RU" sz="1200" b="0" i="0" u="none" strike="noStrike" dirty="0" smtClean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-3412,2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76316,2               </a:t>
                      </a:r>
                      <a:endParaRPr lang="ru-RU" sz="1200" b="0" i="0" u="none" strike="noStrike" dirty="0" smtClean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451,1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28,0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479,1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550,0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550,0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ЭКОНОМИКА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69847,1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10500,9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80348,0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КОММУНАЛЬНОЕ ХОЗЯЙСТВО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346914,1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8989,0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355903,1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10,0   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10,0   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21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472792,0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2,7      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472794,7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 И СРЕДСТВА МАССОВОЙ ИНФОРМАЦИИ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49740,1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181,9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49922,0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751,9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345,0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1096,9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34040,1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939,8   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34979,9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49255,4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146,0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49401,4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37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" y="49758"/>
            <a:ext cx="9143999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разрезе муниципальных программ, тыс. рублей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897" y="6492875"/>
            <a:ext cx="573161" cy="365125"/>
          </a:xfrm>
        </p:spPr>
        <p:txBody>
          <a:bodyPr>
            <a:normAutofit fontScale="92500" lnSpcReduction="10000"/>
          </a:bodyPr>
          <a:lstStyle/>
          <a:p>
            <a:fld id="{725C68B6-61C2-468F-89AB-4B9F7531AA68}" type="slidenum">
              <a:rPr lang="ru-RU" sz="2000" smtClean="0"/>
              <a:pPr/>
              <a:t>8</a:t>
            </a:fld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36029"/>
              </p:ext>
            </p:extLst>
          </p:nvPr>
        </p:nvGraphicFramePr>
        <p:xfrm>
          <a:off x="1187624" y="548680"/>
          <a:ext cx="7308812" cy="6128522"/>
        </p:xfrm>
        <a:graphic>
          <a:graphicData uri="http://schemas.openxmlformats.org/drawingml/2006/table">
            <a:tbl>
              <a:tblPr/>
              <a:tblGrid>
                <a:gridCol w="5040560"/>
                <a:gridCol w="648072"/>
                <a:gridCol w="792088"/>
                <a:gridCol w="828092"/>
              </a:tblGrid>
              <a:tr h="171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26.08.2022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142/12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31.10.2022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159/14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агропромышленного комплекса Завитинского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786,1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107,1    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893,2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и сохранение культуры и искусства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54233,5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181,9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54415,4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жилищно - коммунального комплекса, энергосбережение и повышение энергетической эффективности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Завитинском 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268930,1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10,0   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268940,1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"Развитие субъектов малого и среднего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предпринимательства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1063,0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1836,3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жильем молодых семей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331,1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331,1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-22,5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834,6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и охрана окружающей среды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49255,4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146,0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49401,4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452543,2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-2117,2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450426,0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"Эффективное управление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22377,1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6565,0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28942,1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эффективности деятельности органов местного самоуправления Завитинского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71095,1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-2151,7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68943,4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«Благоустройство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населенных пунктов Завитинского муниципального округа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14907,4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15007,4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транспортного сообщения на территории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4665,9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1624,0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6289,9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706">
                <a:tc>
                  <a:txBody>
                    <a:bodyPr/>
                    <a:lstStyle/>
                    <a:p>
                      <a:pPr algn="l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7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" y="332656"/>
            <a:ext cx="914399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разрезе муниципальных программ, тыс. рублей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897" y="6492875"/>
            <a:ext cx="573161" cy="365125"/>
          </a:xfrm>
        </p:spPr>
        <p:txBody>
          <a:bodyPr>
            <a:normAutofit fontScale="92500" lnSpcReduction="10000"/>
          </a:bodyPr>
          <a:lstStyle/>
          <a:p>
            <a:fld id="{725C68B6-61C2-468F-89AB-4B9F7531AA68}" type="slidenum">
              <a:rPr lang="ru-RU" sz="2000" smtClean="0"/>
              <a:pPr/>
              <a:t>9</a:t>
            </a:fld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09540"/>
              </p:ext>
            </p:extLst>
          </p:nvPr>
        </p:nvGraphicFramePr>
        <p:xfrm>
          <a:off x="917594" y="1340768"/>
          <a:ext cx="7308812" cy="2708166"/>
        </p:xfrm>
        <a:graphic>
          <a:graphicData uri="http://schemas.openxmlformats.org/drawingml/2006/table">
            <a:tbl>
              <a:tblPr/>
              <a:tblGrid>
                <a:gridCol w="4356484"/>
                <a:gridCol w="1116124"/>
                <a:gridCol w="900100"/>
                <a:gridCol w="936104"/>
              </a:tblGrid>
              <a:tr h="171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26.08.2022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142/12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316.10.2022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159/14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сети автомобильных дорог общего пользования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61723,7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2130,2   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63853,9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«Переселение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граждан из аварийного жилищного фонда на территории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-200,0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современной городской среды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территории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Завитинского муниципального округа на 2022-2024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ВСЕГО ПО МП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1007417,5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7435,8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1014853,3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2325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46164</TotalTime>
  <Words>1745</Words>
  <Application>Microsoft Office PowerPoint</Application>
  <PresentationFormat>Экран (4:3)</PresentationFormat>
  <Paragraphs>339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HDOfficeLightV0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mf16</dc:creator>
  <cp:lastModifiedBy>Admin</cp:lastModifiedBy>
  <cp:revision>3329</cp:revision>
  <cp:lastPrinted>2022-11-22T04:43:43Z</cp:lastPrinted>
  <dcterms:modified xsi:type="dcterms:W3CDTF">2022-11-22T05:39:55Z</dcterms:modified>
</cp:coreProperties>
</file>