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  <p:sldMasterId id="2147484084" r:id="rId2"/>
  </p:sldMasterIdLst>
  <p:notesMasterIdLst>
    <p:notesMasterId r:id="rId23"/>
  </p:notesMasterIdLst>
  <p:handoutMasterIdLst>
    <p:handoutMasterId r:id="rId24"/>
  </p:handoutMasterIdLst>
  <p:sldIdLst>
    <p:sldId id="372" r:id="rId3"/>
    <p:sldId id="381" r:id="rId4"/>
    <p:sldId id="347" r:id="rId5"/>
    <p:sldId id="379" r:id="rId6"/>
    <p:sldId id="375" r:id="rId7"/>
    <p:sldId id="380" r:id="rId8"/>
    <p:sldId id="374" r:id="rId9"/>
    <p:sldId id="377" r:id="rId10"/>
    <p:sldId id="411" r:id="rId11"/>
    <p:sldId id="395" r:id="rId12"/>
    <p:sldId id="402" r:id="rId13"/>
    <p:sldId id="409" r:id="rId14"/>
    <p:sldId id="403" r:id="rId15"/>
    <p:sldId id="404" r:id="rId16"/>
    <p:sldId id="396" r:id="rId17"/>
    <p:sldId id="405" r:id="rId18"/>
    <p:sldId id="412" r:id="rId19"/>
    <p:sldId id="410" r:id="rId20"/>
    <p:sldId id="378" r:id="rId21"/>
    <p:sldId id="340" r:id="rId2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C19"/>
    <a:srgbClr val="FF9933"/>
    <a:srgbClr val="FF6600"/>
    <a:srgbClr val="BC0000"/>
    <a:srgbClr val="FABE00"/>
    <a:srgbClr val="E58C43"/>
    <a:srgbClr val="FFFF66"/>
    <a:srgbClr val="BF1164"/>
    <a:srgbClr val="E17923"/>
    <a:srgbClr val="7ABC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5" autoAdjust="0"/>
    <p:restoredTop sz="89976" autoAdjust="0"/>
  </p:normalViewPr>
  <p:slideViewPr>
    <p:cSldViewPr>
      <p:cViewPr varScale="1">
        <p:scale>
          <a:sx n="117" d="100"/>
          <a:sy n="117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1" Type="http://schemas.openxmlformats.org/officeDocument/2006/relationships/package" Target="../embeddings/Microsoft_Excel_Worksheet222.xlsx"/><Relationship Id="rId4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257693685368109"/>
          <c:y val="2.7308585431039742E-2"/>
          <c:w val="0.85576160021643499"/>
          <c:h val="0.7111597443950055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Первоначальный бюджет (с учетом изменений от 17.02.2022 №80/9)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solidFill>
                <a:srgbClr val="1AB39F">
                  <a:lumMod val="50000"/>
                </a:srgbClr>
              </a:solidFill>
            </a:ln>
          </c:spPr>
          <c:invertIfNegative val="0"/>
          <c:dLbls>
            <c:dLbl>
              <c:idx val="0"/>
              <c:layout>
                <c:manualLayout>
                  <c:x val="-2.6583406878142552E-2"/>
                  <c:y val="-1.92678760881655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975857,6</a:t>
                    </a:r>
                    <a:r>
                      <a:rPr lang="en-US" dirty="0" smtClean="0"/>
                      <a:t>  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8244869808026523E-2"/>
                  <c:y val="-1.905844082832989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  <a:r>
                      <a:rPr lang="ru-RU" dirty="0" smtClean="0"/>
                      <a:t>975857,6</a:t>
                    </a:r>
                    <a:r>
                      <a:rPr lang="en-US" dirty="0" smtClean="0"/>
                      <a:t>  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4.8896241149587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2"/>
                <c:pt idx="0">
                  <c:v>ДОХОДЫ</c:v>
                </c:pt>
                <c:pt idx="1">
                  <c:v>РАСХОДЫ</c:v>
                </c:pt>
              </c:strCache>
            </c:strRef>
          </c:cat>
          <c:val>
            <c:numRef>
              <c:f>Лист1!$B$2:$B$4</c:f>
              <c:numCache>
                <c:formatCode>_-* #,##0.0\ _₽_-;\-* #,##0.0\ _₽_-;_-* "-"??\ _₽_-;_-@_-</c:formatCode>
                <c:ptCount val="3"/>
                <c:pt idx="0">
                  <c:v>975857.6</c:v>
                </c:pt>
                <c:pt idx="1">
                  <c:v>1032572.6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 учетом внесенных изменений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chemeClr val="accent2">
                  <a:lumMod val="50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2.6583406878142493E-2"/>
                  <c:y val="-1.629874704986261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  <a:r>
                      <a:rPr lang="ru-RU" dirty="0" smtClean="0"/>
                      <a:t>975857,6</a:t>
                    </a:r>
                    <a:r>
                      <a:rPr lang="en-US" dirty="0" smtClean="0"/>
                      <a:t>  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8244869808026339E-2"/>
                  <c:y val="-1.90152048915064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1567795667794156E-2"/>
                  <c:y val="-2.17316627331501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600" b="0" i="0" u="none" strike="noStrike" kern="1200" baseline="0">
                    <a:solidFill>
                      <a:prstClr val="black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2"/>
                <c:pt idx="0">
                  <c:v>ДОХОДЫ</c:v>
                </c:pt>
                <c:pt idx="1">
                  <c:v>РАСХОДЫ</c:v>
                </c:pt>
              </c:strCache>
            </c:strRef>
          </c:cat>
          <c:val>
            <c:numRef>
              <c:f>Лист1!$C$2:$C$4</c:f>
              <c:numCache>
                <c:formatCode>_-* #,##0.0\ _₽_-;\-* #,##0.0\ _₽_-;_-* "-"??\ _₽_-;_-@_-</c:formatCode>
                <c:ptCount val="3"/>
                <c:pt idx="0">
                  <c:v>999099.7</c:v>
                </c:pt>
                <c:pt idx="1">
                  <c:v>1055797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0365952"/>
        <c:axId val="117744192"/>
        <c:axId val="0"/>
      </c:bar3DChart>
      <c:catAx>
        <c:axId val="130365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17744192"/>
        <c:crosses val="autoZero"/>
        <c:auto val="1"/>
        <c:lblAlgn val="ctr"/>
        <c:lblOffset val="100"/>
        <c:noMultiLvlLbl val="0"/>
      </c:catAx>
      <c:valAx>
        <c:axId val="117744192"/>
        <c:scaling>
          <c:orientation val="minMax"/>
        </c:scaling>
        <c:delete val="0"/>
        <c:axPos val="l"/>
        <c:numFmt formatCode="_-* #,##0.0\ _₽_-;\-* #,##0.0\ _₽_-;_-* &quot;-&quot;??\ _₽_-;_-@_-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03659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8337173885570468"/>
          <c:y val="0.77808689616609295"/>
          <c:w val="0.69805357655406308"/>
          <c:h val="0.21540886360897901"/>
        </c:manualLayout>
      </c:layout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495438006888123"/>
          <c:y val="0.16033856454906029"/>
          <c:w val="0.85576160021643499"/>
          <c:h val="0.7729665815795068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Первоначальный бюджет  (с учетом изменений от 17.02.2022 №80/9) 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-2.3845240486099834E-2"/>
                  <c:y val="-7.655520660820058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782722,0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2.865760641979951E-2"/>
                  <c:y val="-2.25667659836336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6958585798159179E-2"/>
                  <c:y val="-7.20793780175606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Безвозмездные поступления 2022 г.</c:v>
                </c:pt>
              </c:strCache>
            </c:strRef>
          </c:cat>
          <c:val>
            <c:numRef>
              <c:f>Лист1!$B$2</c:f>
              <c:numCache>
                <c:formatCode>_-* #,##0.0\ _₽_-;\-* #,##0.0\ _₽_-;_-* "-"??\ _₽_-;_-@_-</c:formatCode>
                <c:ptCount val="1"/>
                <c:pt idx="0">
                  <c:v>782722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 учетом внесенных изменений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3.1671026937177923E-2"/>
                  <c:y val="-7.553986540207133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805760,4</a:t>
                    </a:r>
                    <a:endParaRPr lang="en-US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1986878594686058E-2"/>
                  <c:y val="-2.34034679508420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9871947988685019E-2"/>
                  <c:y val="-3.92845653969920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Безвозмездные поступления 2022 г.</c:v>
                </c:pt>
              </c:strCache>
            </c:strRef>
          </c:cat>
          <c:val>
            <c:numRef>
              <c:f>Лист1!$C$2</c:f>
              <c:numCache>
                <c:formatCode>_-* #,##0.0\ _₽_-;\-* #,##0.0\ _₽_-;_-* "-"??\ _₽_-;_-@_-</c:formatCode>
                <c:ptCount val="1"/>
                <c:pt idx="0">
                  <c:v>805760.4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9339264"/>
        <c:axId val="117749376"/>
        <c:axId val="0"/>
      </c:bar3DChart>
      <c:catAx>
        <c:axId val="593392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7749376"/>
        <c:crosses val="autoZero"/>
        <c:auto val="1"/>
        <c:lblAlgn val="ctr"/>
        <c:lblOffset val="100"/>
        <c:noMultiLvlLbl val="0"/>
      </c:catAx>
      <c:valAx>
        <c:axId val="117749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\ _₽_-;\-* #,##0.0\ _₽_-;_-* &quot;-&quot;??\ _₽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339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489161460692401"/>
          <c:y val="0.89014015060289875"/>
          <c:w val="0.70178366933588576"/>
          <c:h val="0.109859763693747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8F3FD4-18D4-471F-8106-7217BCEC5901}" type="datetimeFigureOut">
              <a:rPr lang="ru-RU" smtClean="0"/>
              <a:t>пн 04.07.22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CD9F44-C8C0-4786-9E23-2F44F9358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90832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2"/>
            <a:ext cx="2945659" cy="496331"/>
          </a:xfrm>
          <a:prstGeom prst="rect">
            <a:avLst/>
          </a:prstGeom>
        </p:spPr>
        <p:txBody>
          <a:bodyPr vert="horz" lIns="91215" tIns="45609" rIns="91215" bIns="45609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7" y="2"/>
            <a:ext cx="2945659" cy="496331"/>
          </a:xfrm>
          <a:prstGeom prst="rect">
            <a:avLst/>
          </a:prstGeom>
        </p:spPr>
        <p:txBody>
          <a:bodyPr vert="horz" lIns="91215" tIns="45609" rIns="91215" bIns="45609" rtlCol="0"/>
          <a:lstStyle>
            <a:lvl1pPr algn="r">
              <a:defRPr sz="1200"/>
            </a:lvl1pPr>
          </a:lstStyle>
          <a:p>
            <a:fld id="{CB4F2643-AE9E-4D58-BEF5-D25B2A2173D4}" type="datetimeFigureOut">
              <a:rPr lang="ru-RU" smtClean="0"/>
              <a:pPr/>
              <a:t>пн 04.07.22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15" tIns="45609" rIns="91215" bIns="45609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9"/>
            <a:ext cx="5438140" cy="4466986"/>
          </a:xfrm>
          <a:prstGeom prst="rect">
            <a:avLst/>
          </a:prstGeom>
        </p:spPr>
        <p:txBody>
          <a:bodyPr vert="horz" lIns="91215" tIns="45609" rIns="91215" bIns="4560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5" y="9428586"/>
            <a:ext cx="2945659" cy="496331"/>
          </a:xfrm>
          <a:prstGeom prst="rect">
            <a:avLst/>
          </a:prstGeom>
        </p:spPr>
        <p:txBody>
          <a:bodyPr vert="horz" lIns="91215" tIns="45609" rIns="91215" bIns="45609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7" y="9428586"/>
            <a:ext cx="2945659" cy="496331"/>
          </a:xfrm>
          <a:prstGeom prst="rect">
            <a:avLst/>
          </a:prstGeom>
        </p:spPr>
        <p:txBody>
          <a:bodyPr vert="horz" lIns="91215" tIns="45609" rIns="91215" bIns="45609" rtlCol="0" anchor="b"/>
          <a:lstStyle>
            <a:lvl1pPr algn="r">
              <a:defRPr sz="1200"/>
            </a:lvl1pPr>
          </a:lstStyle>
          <a:p>
            <a:fld id="{18EC95F5-E847-40CD-AD27-713128D4D17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667808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EC95F5-E847-40CD-AD27-713128D4D17C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6158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C95F5-E847-40CD-AD27-713128D4D17C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3580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C95F5-E847-40CD-AD27-713128D4D17C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3690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C95F5-E847-40CD-AD27-713128D4D17C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2635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4421A-27E9-476F-B1E1-1D1FD1695F4D}" type="datetime1">
              <a:rPr lang="ru-RU" smtClean="0"/>
              <a:t>пн 04.07.22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6194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359E9-FD72-4F50-8A08-07BAA8BAB9FA}" type="datetime1">
              <a:rPr lang="ru-RU" smtClean="0"/>
              <a:t>пн 04.07.22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1249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D58E3-B81B-45CA-BE42-7BDD8ED7F6CC}" type="datetime1">
              <a:rPr lang="ru-RU" smtClean="0"/>
              <a:t>пн 04.07.22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3370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4421A-27E9-476F-B1E1-1D1FD1695F4D}" type="datetime1">
              <a:rPr lang="ru-RU" smtClean="0"/>
              <a:t>пн 04.07.22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F917-B997-4E6E-AC3F-9F5D076B1FA7}" type="datetime1">
              <a:rPr lang="ru-RU" smtClean="0"/>
              <a:t>пн 04.07.22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40B93-E124-4277-90DD-EDB11E09B9A2}" type="datetime1">
              <a:rPr lang="ru-RU" smtClean="0"/>
              <a:t>пн 04.07.22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37C7D-0F84-4BE0-99B9-EA4B1574B853}" type="datetime1">
              <a:rPr lang="ru-RU" smtClean="0"/>
              <a:t>пн 04.07.22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C816-4202-46B2-A6B9-53367FD9ED7B}" type="datetime1">
              <a:rPr lang="ru-RU" smtClean="0"/>
              <a:t>пн 04.07.22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7124E-C426-436E-B6B4-0044A9ED0F3E}" type="datetime1">
              <a:rPr lang="ru-RU" smtClean="0"/>
              <a:t>пн 04.07.22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FECDE-0549-4351-9726-8443A67AE6B3}" type="datetime1">
              <a:rPr lang="ru-RU" smtClean="0"/>
              <a:t>пн 04.07.22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03122-6FDA-4E8B-97DD-550715E8F5DA}" type="datetime1">
              <a:rPr lang="ru-RU" smtClean="0"/>
              <a:t>пн 04.07.22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F917-B997-4E6E-AC3F-9F5D076B1FA7}" type="datetime1">
              <a:rPr lang="ru-RU" smtClean="0"/>
              <a:t>пн 04.07.22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17075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EFAD-B781-4449-BDA8-2D38DAD38799}" type="datetime1">
              <a:rPr lang="ru-RU" smtClean="0"/>
              <a:t>пн 04.07.22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359E9-FD72-4F50-8A08-07BAA8BAB9FA}" type="datetime1">
              <a:rPr lang="ru-RU" smtClean="0"/>
              <a:t>пн 04.07.22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D58E3-B81B-45CA-BE42-7BDD8ED7F6CC}" type="datetime1">
              <a:rPr lang="ru-RU" smtClean="0"/>
              <a:t>пн 04.07.22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40B93-E124-4277-90DD-EDB11E09B9A2}" type="datetime1">
              <a:rPr lang="ru-RU" smtClean="0"/>
              <a:t>пн 04.07.22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0656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37C7D-0F84-4BE0-99B9-EA4B1574B853}" type="datetime1">
              <a:rPr lang="ru-RU" smtClean="0"/>
              <a:t>пн 04.07.22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8806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C816-4202-46B2-A6B9-53367FD9ED7B}" type="datetime1">
              <a:rPr lang="ru-RU" smtClean="0"/>
              <a:t>пн 04.07.22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876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7124E-C426-436E-B6B4-0044A9ED0F3E}" type="datetime1">
              <a:rPr lang="ru-RU" smtClean="0"/>
              <a:t>пн 04.07.22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163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FECDE-0549-4351-9726-8443A67AE6B3}" type="datetime1">
              <a:rPr lang="ru-RU" smtClean="0"/>
              <a:t>пн 04.07.22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8816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03122-6FDA-4E8B-97DD-550715E8F5DA}" type="datetime1">
              <a:rPr lang="ru-RU" smtClean="0"/>
              <a:t>пн 04.07.22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6089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EFAD-B781-4449-BDA8-2D38DAD38799}" type="datetime1">
              <a:rPr lang="ru-RU" smtClean="0"/>
              <a:t>пн 04.07.22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9867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9765E4B-2F14-4F90-94D2-B473B7597F6E}" type="datetime1">
              <a:rPr lang="ru-RU" smtClean="0"/>
              <a:t>пн 04.07.22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40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9765E4B-2F14-4F90-94D2-B473B7597F6E}" type="datetime1">
              <a:rPr lang="ru-RU" smtClean="0"/>
              <a:t>пн 04.07.22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5" r:id="rId1"/>
    <p:sldLayoutId id="2147484086" r:id="rId2"/>
    <p:sldLayoutId id="2147484087" r:id="rId3"/>
    <p:sldLayoutId id="2147484088" r:id="rId4"/>
    <p:sldLayoutId id="2147484089" r:id="rId5"/>
    <p:sldLayoutId id="2147484090" r:id="rId6"/>
    <p:sldLayoutId id="2147484091" r:id="rId7"/>
    <p:sldLayoutId id="2147484092" r:id="rId8"/>
    <p:sldLayoutId id="2147484093" r:id="rId9"/>
    <p:sldLayoutId id="2147484094" r:id="rId10"/>
    <p:sldLayoutId id="21474840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zavitinsk.info/city/finansy/byudzhet-dlya-grazhdan.php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finotdel_zavitin@mail.r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43608" y="5607608"/>
            <a:ext cx="751963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Подготовлен на основании  решения 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Совета народных депутатов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Завитинского муниципального «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внесении изменений в решение Совета народных депутатов Завитинского муниципального округа от 22.12.2021 № 59/8 «Об утверждении бюджета Завитинского муниципального округа на 2022 год и плановый период 2023-2024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годов» (с учетом изменений от 17.02.2022 №80/9)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39752" y="450753"/>
            <a:ext cx="4572000" cy="36625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n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Финансовый отдел администрации Завитинского муниципального округа</a:t>
            </a:r>
          </a:p>
          <a:p>
            <a:pPr algn="ctr"/>
            <a:endParaRPr lang="ru-RU" b="1" dirty="0">
              <a:ln/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ln/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n/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ln/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n/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ln/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dirty="0" smtClean="0">
                <a:ln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</a:t>
            </a:r>
            <a:endParaRPr lang="ru-RU" sz="4400" b="1" dirty="0">
              <a:ln/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88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181345" y="6093296"/>
            <a:ext cx="856907" cy="669925"/>
          </a:xfrm>
        </p:spPr>
        <p:txBody>
          <a:bodyPr/>
          <a:lstStyle/>
          <a:p>
            <a:fld id="{725C68B6-61C2-468F-89AB-4B9F7531AA68}" type="slidenum">
              <a:rPr lang="ru-RU" sz="2000" smtClean="0"/>
              <a:pPr/>
              <a:t>10</a:t>
            </a:fld>
            <a:endParaRPr lang="ru-RU" sz="20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938013" y="2492896"/>
            <a:ext cx="5671786" cy="3744416"/>
          </a:xfrm>
          <a:prstGeom prst="roundRect">
            <a:avLst/>
          </a:prstGeom>
          <a:gradFill>
            <a:gsLst>
              <a:gs pos="90000">
                <a:schemeClr val="bg2">
                  <a:lumMod val="90000"/>
                </a:schemeClr>
              </a:gs>
              <a:gs pos="100000">
                <a:schemeClr val="accent4">
                  <a:shade val="98000"/>
                  <a:lumMod val="94000"/>
                </a:schemeClr>
              </a:gs>
            </a:gsLst>
          </a:gradFill>
          <a:ln w="12700">
            <a:solidFill>
              <a:schemeClr val="bg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31" b="1" u="sng" dirty="0" smtClean="0">
                <a:solidFill>
                  <a:schemeClr val="bg2">
                    <a:lumMod val="10000"/>
                  </a:schemeClr>
                </a:solidFill>
              </a:rPr>
              <a:t>Увеличены ассигнования </a:t>
            </a:r>
            <a:r>
              <a:rPr lang="ru-RU" sz="1331" dirty="0" smtClean="0">
                <a:solidFill>
                  <a:schemeClr val="bg2">
                    <a:lumMod val="10000"/>
                  </a:schemeClr>
                </a:solidFill>
              </a:rPr>
              <a:t> + 7575,6 тыс.руб., в </a:t>
            </a:r>
            <a:r>
              <a:rPr lang="ru-RU" sz="1331" dirty="0" smtClean="0">
                <a:solidFill>
                  <a:schemeClr val="tx1"/>
                </a:solidFill>
              </a:rPr>
              <a:t>т.ч. на  </a:t>
            </a:r>
          </a:p>
          <a:p>
            <a:pPr algn="ctr"/>
            <a:endParaRPr lang="ru-RU" sz="1331" i="1" dirty="0">
              <a:solidFill>
                <a:schemeClr val="tx1"/>
              </a:solidFill>
            </a:endParaRPr>
          </a:p>
          <a:p>
            <a:pPr algn="ctr"/>
            <a:r>
              <a:rPr lang="ru-RU" sz="1200" i="1" dirty="0">
                <a:solidFill>
                  <a:schemeClr val="tx1"/>
                </a:solidFill>
              </a:rPr>
              <a:t>-  - модернизацию системы дошкольного образования в сумме 330,0 тыс. рублей для проведения ремонтных работ в детских садах;</a:t>
            </a:r>
          </a:p>
          <a:p>
            <a:pPr algn="ctr"/>
            <a:r>
              <a:rPr lang="ru-RU" sz="1200" i="1" dirty="0">
                <a:solidFill>
                  <a:schemeClr val="tx1"/>
                </a:solidFill>
              </a:rPr>
              <a:t>        - модернизацию системы общего образования в сумме 7245,6 тыс. рублей для проведения ремонтных работ в школах</a:t>
            </a:r>
            <a:endParaRPr lang="ru-RU" sz="1331" i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221271"/>
            <a:ext cx="8120058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fontAlgn="b"/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«Развитие образования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Завитинском муниципальном округе»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6902973"/>
              </p:ext>
            </p:extLst>
          </p:nvPr>
        </p:nvGraphicFramePr>
        <p:xfrm>
          <a:off x="2987824" y="1268761"/>
          <a:ext cx="5572164" cy="936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1757"/>
                <a:gridCol w="2740407"/>
              </a:tblGrid>
              <a:tr h="46805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Решение СНД от 17.02.2022 № 80/9 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Решение СНД от 28</a:t>
                      </a: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.04.2022 № 104/10 </a:t>
                      </a:r>
                      <a:endParaRPr lang="ru-RU" sz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68051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446432,7 тыс.руб.</a:t>
                      </a:r>
                      <a:endParaRPr lang="ru-RU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454008,3  </a:t>
                      </a:r>
                      <a:r>
                        <a:rPr lang="ru-RU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тыс.руб.</a:t>
                      </a:r>
                      <a:endParaRPr lang="ru-RU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08920"/>
            <a:ext cx="2520280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2140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287093" y="6093296"/>
            <a:ext cx="856907" cy="669925"/>
          </a:xfrm>
        </p:spPr>
        <p:txBody>
          <a:bodyPr/>
          <a:lstStyle/>
          <a:p>
            <a:fld id="{725C68B6-61C2-468F-89AB-4B9F7531AA68}" type="slidenum">
              <a:rPr lang="ru-RU" sz="1400" smtClean="0"/>
              <a:pPr/>
              <a:t>11</a:t>
            </a:fld>
            <a:endParaRPr lang="ru-RU" sz="1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967236" y="2860083"/>
            <a:ext cx="5671786" cy="2981007"/>
          </a:xfrm>
          <a:prstGeom prst="roundRect">
            <a:avLst/>
          </a:prstGeom>
          <a:gradFill>
            <a:gsLst>
              <a:gs pos="100000">
                <a:schemeClr val="bg2">
                  <a:lumMod val="90000"/>
                </a:schemeClr>
              </a:gs>
              <a:gs pos="100000">
                <a:schemeClr val="accent4">
                  <a:tint val="96000"/>
                  <a:lumMod val="104000"/>
                </a:schemeClr>
              </a:gs>
              <a:gs pos="100000">
                <a:schemeClr val="accent4">
                  <a:shade val="98000"/>
                  <a:lumMod val="94000"/>
                </a:schemeClr>
              </a:gs>
            </a:gsLst>
          </a:gradFill>
          <a:ln w="12700">
            <a:solidFill>
              <a:schemeClr val="bg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Увеличены ассигнования</a:t>
            </a:r>
            <a:r>
              <a:rPr lang="en-US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предупреждению распространения природных пожаров в границах населенных пунктов в сумме 1000,0 тыс. рублей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570364"/>
              </p:ext>
            </p:extLst>
          </p:nvPr>
        </p:nvGraphicFramePr>
        <p:xfrm>
          <a:off x="2967236" y="1671775"/>
          <a:ext cx="5572164" cy="936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1757"/>
                <a:gridCol w="2740407"/>
              </a:tblGrid>
              <a:tr h="46805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Решение СНД от 17.02.2022 № 80/9 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Решение СНД от 28</a:t>
                      </a: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.04.2022 № 104/10 </a:t>
                      </a:r>
                      <a:endParaRPr lang="ru-RU" sz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68051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264,9 тыс.руб.</a:t>
                      </a:r>
                      <a:endParaRPr lang="ru-RU" sz="12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1264,9 тыс.руб.</a:t>
                      </a:r>
                      <a:endParaRPr lang="ru-RU" sz="12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395536" y="548680"/>
            <a:ext cx="8640960" cy="77236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18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"Профилактика правонарушений, терроризма и экстремизма в Завитинском муниципальном округе"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60199"/>
            <a:ext cx="2843808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8346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44998" y="6136271"/>
            <a:ext cx="491345" cy="623588"/>
          </a:xfrm>
        </p:spPr>
        <p:txBody>
          <a:bodyPr/>
          <a:lstStyle/>
          <a:p>
            <a:fld id="{725C68B6-61C2-468F-89AB-4B9F7531AA68}" type="slidenum">
              <a:rPr lang="ru-RU" sz="1400" smtClean="0"/>
              <a:pPr/>
              <a:t>12</a:t>
            </a:fld>
            <a:endParaRPr lang="ru-RU" sz="1400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95536" y="548680"/>
            <a:ext cx="8640960" cy="77236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"Развитие ФИЗИЧЕСКОЙ КУЛЬТУРЫ И СПОРТА в ЗАВИТИНСКОМ МУНИЦИПАЛЬНОМ ОКРУГЕ»</a:t>
            </a:r>
            <a:endParaRPr lang="ru-RU" sz="1800" u="sng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5178092"/>
              </p:ext>
            </p:extLst>
          </p:nvPr>
        </p:nvGraphicFramePr>
        <p:xfrm>
          <a:off x="2987824" y="1628800"/>
          <a:ext cx="5572164" cy="936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1757"/>
                <a:gridCol w="2740407"/>
              </a:tblGrid>
              <a:tr h="46805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Решение СНД от 17.02.2022 № 80/9 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Решение СНД от 28.04.2022 № 104/10 </a:t>
                      </a:r>
                      <a:endParaRPr lang="ru-RU" sz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68051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49 927,9 </a:t>
                      </a:r>
                      <a:r>
                        <a:rPr lang="ru-RU" sz="1200" b="1" dirty="0" err="1" smtClean="0"/>
                        <a:t>тыс.рублей</a:t>
                      </a:r>
                      <a:endParaRPr lang="ru-RU" sz="1200" b="1" dirty="0" smtClean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41704,3 тыс. рублей</a:t>
                      </a:r>
                      <a:endParaRPr lang="ru-RU" sz="12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2967236" y="2860083"/>
            <a:ext cx="5671786" cy="2981007"/>
          </a:xfrm>
          <a:prstGeom prst="roundRect">
            <a:avLst/>
          </a:prstGeom>
          <a:gradFill>
            <a:gsLst>
              <a:gs pos="100000">
                <a:schemeClr val="bg2">
                  <a:lumMod val="90000"/>
                </a:schemeClr>
              </a:gs>
              <a:gs pos="100000">
                <a:schemeClr val="accent4">
                  <a:tint val="96000"/>
                  <a:lumMod val="104000"/>
                </a:schemeClr>
              </a:gs>
              <a:gs pos="100000">
                <a:schemeClr val="accent4">
                  <a:shade val="98000"/>
                  <a:lumMod val="94000"/>
                </a:schemeClr>
              </a:gs>
            </a:gsLst>
          </a:gradFill>
          <a:ln w="12700">
            <a:solidFill>
              <a:schemeClr val="bg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Уменьшены ассигнования</a:t>
            </a:r>
            <a:r>
              <a:rPr lang="en-US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8223,6 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предусмотренные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ремонт стадиона «Факел» в сумме 8223,6 тыс. рублей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30" y="2708921"/>
            <a:ext cx="2780506" cy="2016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6142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181345" y="6021288"/>
            <a:ext cx="856907" cy="669925"/>
          </a:xfrm>
        </p:spPr>
        <p:txBody>
          <a:bodyPr/>
          <a:lstStyle/>
          <a:p>
            <a:fld id="{725C68B6-61C2-468F-89AB-4B9F7531AA68}" type="slidenum">
              <a:rPr lang="ru-RU" sz="1400" smtClean="0"/>
              <a:pPr/>
              <a:t>13</a:t>
            </a:fld>
            <a:endParaRPr lang="ru-RU" sz="1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938012" y="3068960"/>
            <a:ext cx="5700282" cy="2952328"/>
          </a:xfrm>
          <a:prstGeom prst="roundRect">
            <a:avLst/>
          </a:prstGeom>
          <a:gradFill>
            <a:gsLst>
              <a:gs pos="100000">
                <a:schemeClr val="bg2">
                  <a:lumMod val="90000"/>
                </a:schemeClr>
              </a:gs>
              <a:gs pos="100000">
                <a:schemeClr val="accent4">
                  <a:shade val="98000"/>
                  <a:lumMod val="94000"/>
                </a:schemeClr>
              </a:gs>
            </a:gsLst>
          </a:gradFill>
          <a:ln w="12700">
            <a:solidFill>
              <a:schemeClr val="bg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bg2">
                    <a:lumMod val="10000"/>
                  </a:schemeClr>
                </a:solidFill>
              </a:rPr>
              <a:t>Увеличены ассигнования</a:t>
            </a:r>
            <a:r>
              <a:rPr lang="en-US" sz="1400" b="1" u="sng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на 802,4 тыс.руб.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на софинансирование мероприятий, направленных на  модернизацию коммунальной инфраструктуры в сумме 672,0 тыс. рублей (на приобретение и установку водогрейного котла в котельную  с. Болдыревка)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404664"/>
            <a:ext cx="81200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«Модернизация жилищно-коммунального комплекса, энергосбережение и повышение энергетической эффективности в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Завитинском муниципальном округе»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530044"/>
              </p:ext>
            </p:extLst>
          </p:nvPr>
        </p:nvGraphicFramePr>
        <p:xfrm>
          <a:off x="2951852" y="1771596"/>
          <a:ext cx="5686442" cy="10475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9833"/>
                <a:gridCol w="2796609"/>
              </a:tblGrid>
              <a:tr h="5237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Решение СНД от 17</a:t>
                      </a:r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.02.2022 № 80/9 </a:t>
                      </a:r>
                      <a:endParaRPr lang="ru-RU" sz="120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Решение СНД от 28</a:t>
                      </a:r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.04.2022 № 104/10 </a:t>
                      </a:r>
                      <a:endParaRPr lang="ru-RU" sz="120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523778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245747,3 тыс. рублей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246549,7 тыс. рублей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Picture 3" descr="D:\Temp\Бюджет для граждан\картинки\2017-04-06-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060849"/>
            <a:ext cx="2686492" cy="2880320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980063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231156" y="6172973"/>
            <a:ext cx="856907" cy="669925"/>
          </a:xfrm>
        </p:spPr>
        <p:txBody>
          <a:bodyPr/>
          <a:lstStyle/>
          <a:p>
            <a:fld id="{725C68B6-61C2-468F-89AB-4B9F7531AA68}" type="slidenum">
              <a:rPr lang="ru-RU" sz="1400" smtClean="0"/>
              <a:pPr/>
              <a:t>14</a:t>
            </a:fld>
            <a:endParaRPr lang="ru-RU" sz="1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987824" y="2780928"/>
            <a:ext cx="5671786" cy="2124237"/>
          </a:xfrm>
          <a:prstGeom prst="roundRect">
            <a:avLst/>
          </a:prstGeom>
          <a:gradFill>
            <a:gsLst>
              <a:gs pos="100000">
                <a:schemeClr val="bg2">
                  <a:lumMod val="90000"/>
                </a:schemeClr>
              </a:gs>
              <a:gs pos="100000">
                <a:schemeClr val="accent4">
                  <a:shade val="98000"/>
                  <a:lumMod val="94000"/>
                </a:schemeClr>
              </a:gs>
            </a:gsLst>
          </a:gradFill>
          <a:ln w="12700">
            <a:solidFill>
              <a:schemeClr val="bg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>
                <a:solidFill>
                  <a:schemeClr val="bg2">
                    <a:lumMod val="10000"/>
                  </a:schemeClr>
                </a:solidFill>
              </a:rPr>
              <a:t>Увеличение расходов на </a:t>
            </a:r>
            <a:r>
              <a:rPr lang="ru-RU" sz="1400" b="1" u="sng" dirty="0" smtClean="0">
                <a:solidFill>
                  <a:schemeClr val="bg2">
                    <a:lumMod val="10000"/>
                  </a:schemeClr>
                </a:solidFill>
              </a:rPr>
              <a:t>мероприятия </a:t>
            </a:r>
            <a:r>
              <a:rPr lang="ru-RU" sz="1400" b="1" u="sng" dirty="0">
                <a:solidFill>
                  <a:schemeClr val="bg2">
                    <a:lumMod val="10000"/>
                  </a:schemeClr>
                </a:solidFill>
              </a:rPr>
              <a:t>по реализации проектов развития, основанных на местных </a:t>
            </a:r>
            <a:r>
              <a:rPr lang="ru-RU" sz="1400" b="1" u="sng" dirty="0" smtClean="0">
                <a:solidFill>
                  <a:schemeClr val="bg2">
                    <a:lumMod val="10000"/>
                  </a:schemeClr>
                </a:solidFill>
              </a:rPr>
              <a:t>инициативах</a:t>
            </a:r>
            <a:endParaRPr lang="ru-RU" sz="1200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65006"/>
            <a:ext cx="81200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«Эффективное управление в Завитинском муниципальном округе»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6680169"/>
              </p:ext>
            </p:extLst>
          </p:nvPr>
        </p:nvGraphicFramePr>
        <p:xfrm>
          <a:off x="2921163" y="1047795"/>
          <a:ext cx="5604793" cy="6388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8339"/>
                <a:gridCol w="2756454"/>
              </a:tblGrid>
              <a:tr h="3194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Решение СНД от 17</a:t>
                      </a:r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.02.2022 № 80/9 </a:t>
                      </a:r>
                      <a:endParaRPr lang="ru-RU" sz="120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Решение СНД от 28</a:t>
                      </a:r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.04.2022 № 104/10 </a:t>
                      </a:r>
                      <a:endParaRPr lang="ru-RU" sz="120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1940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2603,0 тыс. рублей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20070,1 тыс. рублей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52552"/>
            <a:ext cx="2371725" cy="185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73066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58050" y="6237312"/>
            <a:ext cx="419337" cy="485419"/>
          </a:xfrm>
        </p:spPr>
        <p:txBody>
          <a:bodyPr/>
          <a:lstStyle/>
          <a:p>
            <a:fld id="{725C68B6-61C2-468F-89AB-4B9F7531AA68}" type="slidenum">
              <a:rPr lang="ru-RU" sz="1400" smtClean="0"/>
              <a:pPr/>
              <a:t>15</a:t>
            </a:fld>
            <a:endParaRPr lang="ru-RU" sz="1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938013" y="2780928"/>
            <a:ext cx="5671786" cy="3240360"/>
          </a:xfrm>
          <a:prstGeom prst="roundRect">
            <a:avLst/>
          </a:prstGeom>
          <a:gradFill>
            <a:gsLst>
              <a:gs pos="99000">
                <a:schemeClr val="bg2">
                  <a:lumMod val="90000"/>
                </a:schemeClr>
              </a:gs>
              <a:gs pos="100000">
                <a:schemeClr val="accent4">
                  <a:shade val="98000"/>
                  <a:lumMod val="94000"/>
                </a:schemeClr>
              </a:gs>
            </a:gsLst>
          </a:gradFill>
          <a:ln w="12700">
            <a:solidFill>
              <a:schemeClr val="bg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bg2">
                    <a:lumMod val="10000"/>
                  </a:schemeClr>
                </a:solidFill>
              </a:rPr>
              <a:t>Увеличены ассигнования</a:t>
            </a:r>
            <a:r>
              <a:rPr lang="en-US" sz="1400" b="1" u="sng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на 48,0  тыс.руб.,</a:t>
            </a:r>
          </a:p>
          <a:p>
            <a:pPr marL="285750" indent="-285750" algn="ctr">
              <a:buFontTx/>
              <a:buChar char="-"/>
            </a:pPr>
            <a:r>
              <a:rPr lang="ru-RU" sz="1400" i="1" dirty="0">
                <a:solidFill>
                  <a:schemeClr val="tx1"/>
                </a:solidFill>
              </a:rPr>
              <a:t>на текущий, капитальный ремонт и реконструкция объектов культуры Завитинского муниципального </a:t>
            </a:r>
            <a:r>
              <a:rPr lang="ru-RU" sz="1400" i="1" dirty="0" smtClean="0">
                <a:solidFill>
                  <a:schemeClr val="tx1"/>
                </a:solidFill>
              </a:rPr>
              <a:t>округа</a:t>
            </a:r>
            <a:endParaRPr lang="ru-RU" sz="1400" i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464617"/>
            <a:ext cx="81200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«Развитие и сохранение культуры и искусства в Октябрьском районе на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период»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2137711"/>
              </p:ext>
            </p:extLst>
          </p:nvPr>
        </p:nvGraphicFramePr>
        <p:xfrm>
          <a:off x="3019573" y="1443601"/>
          <a:ext cx="5572164" cy="10475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1757"/>
                <a:gridCol w="2740407"/>
              </a:tblGrid>
              <a:tr h="5237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Решение СНД от 17</a:t>
                      </a:r>
                      <a:r>
                        <a:rPr lang="ru-RU" sz="1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.02.2022 № 80/9 </a:t>
                      </a:r>
                      <a:endParaRPr lang="ru-RU" sz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Решение СНД от 28</a:t>
                      </a:r>
                      <a:r>
                        <a:rPr lang="ru-RU" sz="1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.04.2022 № 104/10 </a:t>
                      </a:r>
                      <a:endParaRPr lang="ru-RU" sz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523778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53 130,8 тыс. рублей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53 178,8 тыс. рублей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92896"/>
            <a:ext cx="2758501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12245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130998" y="6016645"/>
            <a:ext cx="856907" cy="669925"/>
          </a:xfrm>
        </p:spPr>
        <p:txBody>
          <a:bodyPr/>
          <a:lstStyle/>
          <a:p>
            <a:fld id="{725C68B6-61C2-468F-89AB-4B9F7531AA68}" type="slidenum">
              <a:rPr lang="ru-RU" sz="1400" smtClean="0"/>
              <a:pPr/>
              <a:t>16</a:t>
            </a:fld>
            <a:endParaRPr lang="ru-RU" sz="14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887666" y="2842816"/>
            <a:ext cx="5671786" cy="3146918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bg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bg2">
                    <a:lumMod val="10000"/>
                  </a:schemeClr>
                </a:solidFill>
              </a:rPr>
              <a:t>Уменьшены ассигнования</a:t>
            </a:r>
            <a:r>
              <a:rPr lang="en-US" sz="1400" b="1" u="sng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на 22637,3 тыс.руб., </a:t>
            </a:r>
          </a:p>
          <a:p>
            <a:pPr algn="ctr"/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перераспределение расходов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благоустройству населенных пунктов с администрации Завитинского муниципального округа на  МБУ «Управление ЖКХ и благоустройства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ru-RU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16986" y="235026"/>
            <a:ext cx="81200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«Благоустройство населенных пунктов Завитинского муниципального округа»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1650878"/>
              </p:ext>
            </p:extLst>
          </p:nvPr>
        </p:nvGraphicFramePr>
        <p:xfrm>
          <a:off x="2954659" y="1626200"/>
          <a:ext cx="5604793" cy="854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8339"/>
                <a:gridCol w="2756454"/>
              </a:tblGrid>
              <a:tr h="4273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Решение СНД от 17</a:t>
                      </a:r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.02.2022 № 80/9 </a:t>
                      </a:r>
                      <a:endParaRPr lang="ru-RU" sz="120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Решение СНД от 28</a:t>
                      </a:r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.04.2022 № 104/10 </a:t>
                      </a:r>
                      <a:endParaRPr lang="ru-RU" sz="120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427371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35606,5 тыс. рублей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12969,2 тыс. рублей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24137"/>
            <a:ext cx="2448272" cy="179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3558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130998" y="6016645"/>
            <a:ext cx="856907" cy="669925"/>
          </a:xfrm>
        </p:spPr>
        <p:txBody>
          <a:bodyPr/>
          <a:lstStyle/>
          <a:p>
            <a:fld id="{725C68B6-61C2-468F-89AB-4B9F7531AA68}" type="slidenum">
              <a:rPr lang="ru-RU" sz="1400" smtClean="0"/>
              <a:pPr/>
              <a:t>17</a:t>
            </a:fld>
            <a:endParaRPr lang="ru-RU" sz="14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987824" y="2924944"/>
            <a:ext cx="5671786" cy="3146918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bg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bg2">
                    <a:lumMod val="10000"/>
                  </a:schemeClr>
                </a:solidFill>
              </a:rPr>
              <a:t>Уменьшены ассигнования</a:t>
            </a:r>
            <a:r>
              <a:rPr lang="en-US" sz="1400" b="1" u="sng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на 4160,0 тыс.руб., </a:t>
            </a:r>
          </a:p>
          <a:p>
            <a:pPr algn="ctr"/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перераспределение расходов по уличному освещению по городу и  сельским поселениям в сумме 3205,0 тыс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КУМИ на МБУ «Управление ЖКХ и благоустройства»</a:t>
            </a:r>
          </a:p>
          <a:p>
            <a:pPr algn="ctr"/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уменьшение расходов по оценке муниципального имущества, в том числе земельных участков, оформление правоустанавливающих документов на объекты муниципальной собственности в сумме 955,0 тыс. рублей (экономия сложилась в результате проведения конкурсных процедур и будет направлена на содержание МБУ «Управление ЖКХ и благоустройства»)</a:t>
            </a:r>
            <a:endParaRPr lang="ru-RU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16986" y="235026"/>
            <a:ext cx="81200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«Повышение эффективности деятельности органов местного самоуправления Завитинского муниципального округа»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5445718"/>
              </p:ext>
            </p:extLst>
          </p:nvPr>
        </p:nvGraphicFramePr>
        <p:xfrm>
          <a:off x="2954659" y="1626200"/>
          <a:ext cx="5604793" cy="854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8339"/>
                <a:gridCol w="2756454"/>
              </a:tblGrid>
              <a:tr h="4273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Решение СНД от 17</a:t>
                      </a:r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.02.2022 № 80/9 </a:t>
                      </a:r>
                      <a:endParaRPr lang="ru-RU" sz="120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Решение СНД от 28</a:t>
                      </a:r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.04.2022 № 104/10 </a:t>
                      </a:r>
                      <a:endParaRPr lang="ru-RU" sz="120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427371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75255,0 тыс. рублей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71095,2 тыс. рублей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96952"/>
            <a:ext cx="2425948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73252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130999" y="5989734"/>
            <a:ext cx="856907" cy="669925"/>
          </a:xfrm>
        </p:spPr>
        <p:txBody>
          <a:bodyPr/>
          <a:lstStyle/>
          <a:p>
            <a:fld id="{725C68B6-61C2-468F-89AB-4B9F7531AA68}" type="slidenum">
              <a:rPr lang="ru-RU" sz="1400" smtClean="0"/>
              <a:pPr/>
              <a:t>18</a:t>
            </a:fld>
            <a:endParaRPr lang="ru-RU" sz="14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987824" y="2839216"/>
            <a:ext cx="5671786" cy="2098352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bg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 лимитов в сумме 320,0 тыс. рублей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 по возмещению выкупной стоимости за жилые помещения, находящиеся в собственности граждан, проживающих в аварийном МКД в сумме 320,0 тыс. рублей (для оплаты администрацией округа, как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правопреемника,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исполнительных листов, предъявленных к администрации города Завитинска в 2021 году);»</a:t>
            </a:r>
          </a:p>
          <a:p>
            <a:pPr algn="ctr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ru-RU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55576" y="547199"/>
            <a:ext cx="81200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«Переселение граждан из аварийного жилищного фонда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Завитинского муниципального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округа"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"/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295250"/>
              </p:ext>
            </p:extLst>
          </p:nvPr>
        </p:nvGraphicFramePr>
        <p:xfrm>
          <a:off x="2954659" y="1626200"/>
          <a:ext cx="5604793" cy="854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8339"/>
                <a:gridCol w="2756454"/>
              </a:tblGrid>
              <a:tr h="4273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Решение СНД от 17</a:t>
                      </a:r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.02.2022 № 80/9 </a:t>
                      </a:r>
                      <a:endParaRPr lang="ru-RU" sz="120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Решение СНД от 28.04.2022 № 104/10 </a:t>
                      </a:r>
                      <a:endParaRPr lang="ru-RU" sz="120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427371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920,0 тыс. рублей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1240,0 тыс. рублей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92896"/>
            <a:ext cx="2664296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59778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055212" y="188640"/>
            <a:ext cx="76328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</a:t>
            </a:r>
            <a:r>
              <a:rPr lang="ru-RU" b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внесении изменений в решение Совета народных депутатов Завитинского муниципального округа от 22.12.2021 № 59/8 «Об утверждении бюджета Завитинского муниципального округа на 2022 год и плановый период 2023-2024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годов»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разрезе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непрограммных  расходов, тыс.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259608" y="6296923"/>
            <a:ext cx="856907" cy="669925"/>
          </a:xfrm>
        </p:spPr>
        <p:txBody>
          <a:bodyPr/>
          <a:lstStyle/>
          <a:p>
            <a:fld id="{725C68B6-61C2-468F-89AB-4B9F7531AA68}" type="slidenum">
              <a:rPr lang="ru-RU" sz="1400" smtClean="0"/>
              <a:pPr/>
              <a:t>19</a:t>
            </a:fld>
            <a:endParaRPr lang="ru-RU" sz="14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2154532"/>
              </p:ext>
            </p:extLst>
          </p:nvPr>
        </p:nvGraphicFramePr>
        <p:xfrm>
          <a:off x="683568" y="1969160"/>
          <a:ext cx="8148511" cy="3811404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3754375"/>
                <a:gridCol w="1464712"/>
                <a:gridCol w="1464712"/>
                <a:gridCol w="1464712"/>
              </a:tblGrid>
              <a:tr h="52373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" marR="4865" marT="486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о бюджете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17.02.2022 №80/9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" marR="4865" marT="486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/ -  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" marR="4865" marT="486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о бюджете от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28.04.2022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104/10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" marR="4865" marT="4865" marB="0" anchor="ctr"/>
                </a:tc>
              </a:tr>
              <a:tr h="19592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непрограммные расходы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" marR="4865" marT="486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64389,1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" marR="4865" marT="486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28429,2        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" marR="4865" marT="486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92818,3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" marR="4865" marT="4865" marB="0" anchor="ctr"/>
                </a:tc>
              </a:tr>
              <a:tr h="22495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 внесены изменения: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" marR="4865" marT="486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" marR="4865" marT="486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" marR="4865" marT="486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" marR="4865" marT="4865" marB="0" anchor="ctr"/>
                </a:tc>
              </a:tr>
              <a:tr h="55150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функций исполнительных органов муниципальной власти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" marR="4865" marT="486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9314,4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" marR="4865" marT="486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-248,4         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" marR="4865" marT="486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9066,0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" marR="4865" marT="4865" marB="0" anchor="ctr"/>
                </a:tc>
              </a:tr>
              <a:tr h="55150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обеспечение деятельности (оказания</a:t>
                      </a:r>
                      <a:r>
                        <a:rPr lang="ru-RU" sz="12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услуг) муниципальных учреждений расходов прочих учреждений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" marR="4865" marT="486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43417,8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" marR="4865" marT="486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25827,6              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" marR="4865" marT="486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69245,4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" marR="4865" marT="4865" marB="0" anchor="ctr"/>
                </a:tc>
              </a:tr>
              <a:tr h="37008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 фонды местных администраций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" marR="4865" marT="486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" marR="4865" marT="486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ru-RU" sz="120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2850,0   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" marR="4865" marT="486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" marR="4865" marT="4865" marB="0" anchor="ctr"/>
                </a:tc>
              </a:tr>
              <a:tr h="73291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Финансовое обеспечение государственных полномочий по предоставлению жилых помещений детям-сиротам и детям, оставшимся без попечения родителей, лицам из их числа по договорам найма специализированных жилых помещений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" marR="4865" marT="486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6270,0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" marR="4865" marT="486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</a:t>
                      </a:r>
                      <a:r>
                        <a:rPr lang="ru-RU" sz="120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 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" marR="4865" marT="486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6270,0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" marR="4865" marT="4865" marB="0" anchor="ctr"/>
                </a:tc>
              </a:tr>
              <a:tr h="44265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остальные непрограммные расходы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" marR="4865" marT="486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5236,9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" marR="4865" marT="486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ru-RU" sz="120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  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" marR="4865" marT="486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5236,9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" marR="4865" marT="486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885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0406" y="437357"/>
            <a:ext cx="7215238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О Д Е Р Ж А Н И Е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2827712"/>
              </p:ext>
            </p:extLst>
          </p:nvPr>
        </p:nvGraphicFramePr>
        <p:xfrm>
          <a:off x="806926" y="1105495"/>
          <a:ext cx="8229600" cy="49730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83152"/>
                <a:gridCol w="946448"/>
              </a:tblGrid>
              <a:tr h="35143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Изменения основных</a:t>
                      </a:r>
                      <a:r>
                        <a:rPr lang="ru-RU" sz="1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характеристик бюджета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91047">
                <a:tc>
                  <a:txBody>
                    <a:bodyPr/>
                    <a:lstStyle/>
                    <a:p>
                      <a:r>
                        <a:rPr lang="ru-RU" sz="1400" b="1" kern="0" dirty="0" smtClean="0">
                          <a:ln w="1905"/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Изменения по источникам финансирования районного бюджета </a:t>
                      </a:r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1305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0" dirty="0" smtClean="0">
                          <a:ln w="1905"/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Изменения по налоговым и неналоговым доходам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0" dirty="0" smtClean="0">
                        <a:ln w="1905"/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0" dirty="0" smtClean="0">
                          <a:ln w="1905"/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Изменения по безвозмездным поступлениям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0" dirty="0" smtClean="0">
                        <a:ln w="1905"/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Изменения в разрезе разделов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0" dirty="0" smtClean="0">
                        <a:ln w="1905"/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Изменения в разрезе муниципальных программ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Изменения в разрезе непрограммных расходов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Контактная информация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0" dirty="0" smtClean="0">
                        <a:ln w="1905"/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0" dirty="0" smtClean="0">
                        <a:ln w="1905"/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0" dirty="0" smtClean="0">
                        <a:ln w="1905"/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  <a:p>
                      <a:endParaRPr lang="ru-RU" sz="14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  <a:p>
                      <a:endParaRPr lang="ru-RU" sz="14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  <a:p>
                      <a:endParaRPr lang="ru-RU" sz="14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8-17</a:t>
                      </a:r>
                    </a:p>
                    <a:p>
                      <a:endParaRPr lang="ru-RU" sz="14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  <a:p>
                      <a:endParaRPr lang="ru-RU" sz="14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  <a:p>
                      <a:endParaRPr lang="ru-RU" sz="14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79619" y="6087280"/>
            <a:ext cx="856907" cy="669925"/>
          </a:xfrm>
        </p:spPr>
        <p:txBody>
          <a:bodyPr/>
          <a:lstStyle/>
          <a:p>
            <a:fld id="{725C68B6-61C2-468F-89AB-4B9F7531AA68}" type="slidenum">
              <a:rPr lang="ru-RU" sz="1400" smtClean="0"/>
              <a:pPr/>
              <a:t>2</a:t>
            </a:fld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5245646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Прямая соединительная линия 16"/>
          <p:cNvCxnSpPr/>
          <p:nvPr/>
        </p:nvCxnSpPr>
        <p:spPr>
          <a:xfrm>
            <a:off x="0" y="714356"/>
            <a:ext cx="9144000" cy="1588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21439" y="174944"/>
            <a:ext cx="8501122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Контактная информация и обратная связь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2910" y="1101144"/>
            <a:ext cx="78581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Финансовый отдел администрации Завитинского муниципального округа</a:t>
            </a:r>
          </a:p>
          <a:p>
            <a:pPr algn="ctr"/>
            <a:r>
              <a:rPr lang="ru-RU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Размещение на официальном сайте в сети интернет администрации Завитинского муниципального округа</a:t>
            </a:r>
          </a:p>
          <a:p>
            <a:pPr algn="ctr"/>
            <a:endParaRPr lang="ru-RU" dirty="0" smtClean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  <a:hlinkClick r:id="rId3"/>
              </a:rPr>
              <a:t>http://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  <a:hlinkClick r:id="rId3"/>
              </a:rPr>
              <a:t>zavitinsk.info/city/finansy/byudzhet-dlya-grazhdan.php</a:t>
            </a:r>
            <a:endParaRPr lang="ru-RU" sz="1600" dirty="0" smtClean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115616" y="3389357"/>
            <a:ext cx="750099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676870, Амурская область, Завитинский округ,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Завитинск, ул. Курсаковская, 76А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почта: </a:t>
            </a:r>
            <a:r>
              <a:rPr lang="en-US" u="sng" dirty="0" smtClean="0">
                <a:latin typeface="Algerian" panose="04020705040A02060702" pitchFamily="82" charset="0"/>
                <a:cs typeface="Times New Roman" panose="02020603050405020304" pitchFamily="18" charset="0"/>
                <a:hlinkClick r:id="rId4"/>
              </a:rPr>
              <a:t>finotdel_zavitin@mail.ru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smtClean="0">
                <a:latin typeface="Algerian" panose="04020705040A02060702" pitchFamily="82" charset="0"/>
                <a:cs typeface="Times New Roman" panose="02020603050405020304" pitchFamily="18" charset="0"/>
              </a:rPr>
              <a:t>416 36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2</a:t>
            </a:r>
            <a:r>
              <a:rPr lang="en-US" dirty="0" smtClean="0">
                <a:latin typeface="Algerian" panose="04020705040A02060702" pitchFamily="82" charset="0"/>
                <a:cs typeface="Times New Roman" panose="02020603050405020304" pitchFamily="18" charset="0"/>
              </a:rPr>
              <a:t>1-2-32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Факс: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smtClean="0">
                <a:latin typeface="Algerian" panose="04020705040A02060702" pitchFamily="82" charset="0"/>
                <a:cs typeface="Times New Roman" panose="02020603050405020304" pitchFamily="18" charset="0"/>
              </a:rPr>
              <a:t>416 36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2</a:t>
            </a:r>
            <a:r>
              <a:rPr lang="en-US" dirty="0" smtClean="0">
                <a:latin typeface="Algerian" panose="04020705040A02060702" pitchFamily="82" charset="0"/>
                <a:cs typeface="Times New Roman" panose="02020603050405020304" pitchFamily="18" charset="0"/>
              </a:rPr>
              <a:t>1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smtClean="0">
                <a:latin typeface="Algerian" panose="04020705040A02060702" pitchFamily="82" charset="0"/>
                <a:cs typeface="Times New Roman" panose="02020603050405020304" pitchFamily="18" charset="0"/>
              </a:rPr>
              <a:t>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smtClean="0">
                <a:latin typeface="Algerian" panose="04020705040A02060702" pitchFamily="82" charset="0"/>
                <a:cs typeface="Times New Roman" panose="02020603050405020304" pitchFamily="18" charset="0"/>
              </a:rPr>
              <a:t>32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 работы: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Понедельник</a:t>
            </a:r>
            <a:r>
              <a:rPr lang="en-US" dirty="0" smtClean="0">
                <a:latin typeface="Algerian" panose="04020705040A02060702" pitchFamily="82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пятница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en-US" dirty="0">
                <a:latin typeface="Algerian" panose="04020705040A02060702" pitchFamily="82" charset="0"/>
                <a:cs typeface="Times New Roman" panose="02020603050405020304" pitchFamily="18" charset="0"/>
              </a:rPr>
              <a:t>8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:00 до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17:00.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Перерыв с 1</a:t>
            </a:r>
            <a:r>
              <a:rPr lang="en-US" dirty="0" smtClean="0">
                <a:latin typeface="Algerian" panose="04020705040A02060702" pitchFamily="82" charset="0"/>
                <a:cs typeface="Times New Roman" panose="02020603050405020304" pitchFamily="18" charset="0"/>
              </a:rPr>
              <a:t>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:00 до 1</a:t>
            </a:r>
            <a:r>
              <a:rPr lang="en-US" dirty="0" smtClean="0">
                <a:latin typeface="Algerian" panose="04020705040A02060702" pitchFamily="82" charset="0"/>
                <a:cs typeface="Times New Roman" panose="02020603050405020304" pitchFamily="18" charset="0"/>
              </a:rPr>
              <a:t>3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:00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Выходные дни: суббота, воскресенье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Прямая соединительная линия 16"/>
          <p:cNvCxnSpPr/>
          <p:nvPr/>
        </p:nvCxnSpPr>
        <p:spPr>
          <a:xfrm>
            <a:off x="0" y="714356"/>
            <a:ext cx="9144000" cy="1588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51379" y="229887"/>
            <a:ext cx="7215238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Изменения основных характеристик бюджета </a:t>
            </a:r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2022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год, тыс.руб.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535388" y="742883"/>
            <a:ext cx="1214446" cy="28575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тыс</a:t>
            </a:r>
            <a:r>
              <a:rPr lang="ru-RU" sz="1100" b="1" dirty="0" smtClean="0"/>
              <a:t>. рублей</a:t>
            </a:r>
            <a:endParaRPr lang="ru-RU" sz="1100" b="1" dirty="0"/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59837841"/>
              </p:ext>
            </p:extLst>
          </p:nvPr>
        </p:nvGraphicFramePr>
        <p:xfrm>
          <a:off x="997037" y="1028634"/>
          <a:ext cx="6959339" cy="5568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69713" y="6093296"/>
            <a:ext cx="856907" cy="669925"/>
          </a:xfrm>
        </p:spPr>
        <p:txBody>
          <a:bodyPr/>
          <a:lstStyle/>
          <a:p>
            <a:r>
              <a:rPr lang="ru-RU" sz="1400" dirty="0" smtClean="0"/>
              <a:t>3</a:t>
            </a:r>
            <a:endParaRPr lang="ru-RU" sz="1400" dirty="0"/>
          </a:p>
        </p:txBody>
      </p:sp>
      <p:cxnSp>
        <p:nvCxnSpPr>
          <p:cNvPr id="3" name="Прямая со стрелкой 2"/>
          <p:cNvCxnSpPr/>
          <p:nvPr/>
        </p:nvCxnSpPr>
        <p:spPr>
          <a:xfrm flipV="1">
            <a:off x="4355976" y="3512632"/>
            <a:ext cx="303022" cy="1988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Скругленная прямоугольная выноска 1"/>
          <p:cNvSpPr/>
          <p:nvPr/>
        </p:nvSpPr>
        <p:spPr>
          <a:xfrm>
            <a:off x="6514873" y="1691668"/>
            <a:ext cx="1441503" cy="3192453"/>
          </a:xfrm>
          <a:prstGeom prst="wedgeRoundRectCallout">
            <a:avLst>
              <a:gd name="adj1" fmla="val -78665"/>
              <a:gd name="adj2" fmla="val 3713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с начала года составили</a:t>
            </a:r>
          </a:p>
          <a:p>
            <a:pPr marL="285750" indent="-285750" algn="ctr">
              <a:buFontTx/>
              <a:buChar char="-"/>
            </a:pP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доходам +23242,1 По расходам </a:t>
            </a:r>
          </a:p>
          <a:p>
            <a:pPr algn="ctr"/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+ 23224,4,0 тыс.руб. </a:t>
            </a: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929490" y="891630"/>
            <a:ext cx="7929618" cy="912853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7200" b="1" kern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</a:t>
            </a:r>
            <a:r>
              <a:rPr lang="ru-RU" sz="7200" b="1" kern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 </a:t>
            </a:r>
            <a:r>
              <a:rPr lang="ru-RU" sz="7200" b="1" kern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«Совета народных депутатов Завитинского муниципального округа от 22.12.2021 № 59/8 «Об утверждении бюджета Завитинского муниципального округа на 2022 год и плановый период </a:t>
            </a:r>
            <a:r>
              <a:rPr lang="ru-RU" sz="7200" b="1" kern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2023-2024 годов» (с </a:t>
            </a:r>
            <a:r>
              <a:rPr lang="ru-RU" sz="7200" b="1" kern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учетом изменений от 17.02.2022 №80/9</a:t>
            </a:r>
            <a:r>
              <a:rPr lang="ru-RU" sz="7200" b="1" kern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ru-RU" sz="5600" b="1" kern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(</a:t>
            </a:r>
            <a:r>
              <a:rPr lang="ru-RU" sz="5600" b="1" kern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5600" b="1" kern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5600" b="1" kern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5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285947" y="6271262"/>
            <a:ext cx="573161" cy="365125"/>
          </a:xfrm>
        </p:spPr>
        <p:txBody>
          <a:bodyPr/>
          <a:lstStyle/>
          <a:p>
            <a:fld id="{725C68B6-61C2-468F-89AB-4B9F7531AA68}" type="slidenum">
              <a:rPr lang="ru-RU" sz="1400" smtClean="0"/>
              <a:pPr/>
              <a:t>4</a:t>
            </a:fld>
            <a:endParaRPr lang="ru-RU" sz="14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3163011"/>
              </p:ext>
            </p:extLst>
          </p:nvPr>
        </p:nvGraphicFramePr>
        <p:xfrm>
          <a:off x="1172840" y="2132856"/>
          <a:ext cx="7431608" cy="39880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02949"/>
                <a:gridCol w="1128659"/>
              </a:tblGrid>
              <a:tr h="633339">
                <a:tc rowSpan="2">
                  <a:txBody>
                    <a:bodyPr/>
                    <a:lstStyle/>
                    <a:p>
                      <a:pPr algn="ctr" fontAlgn="t"/>
                      <a:endParaRPr lang="ru-RU" sz="1600" u="none" strike="noStrike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6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</a:t>
                      </a:r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6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4586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bg1"/>
                        </a:gs>
                        <a:gs pos="100000">
                          <a:schemeClr val="bg2"/>
                        </a:gs>
                        <a:gs pos="89000">
                          <a:schemeClr val="accent1">
                            <a:lumMod val="45000"/>
                            <a:lumOff val="55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708243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Изменение остатков  средств на счетах по учету средств местного бюджета в течение соответствующего финансового </a:t>
                      </a:r>
                      <a:r>
                        <a:rPr lang="ru-RU" sz="16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</a:t>
                      </a:r>
                    </a:p>
                    <a:p>
                      <a:pPr algn="l" fontAlgn="auto"/>
                      <a:endParaRPr lang="ru-RU" sz="1600" b="0" i="0" u="none" strike="noStrike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auto"/>
                      <a:endParaRPr lang="ru-RU" sz="1600" b="0" i="0" u="none" strike="noStrike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auto"/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55697,6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708243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6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Разница между привлеченными и погашенными муниципальным образованием кредитами  кредитных организаций в валюте Российской Федерации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1000,0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926319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источников внутреннего финансирования дефицита районного бюджета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56697,3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557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Подзаголовок 2"/>
          <p:cNvSpPr txBox="1">
            <a:spLocks/>
          </p:cNvSpPr>
          <p:nvPr/>
        </p:nvSpPr>
        <p:spPr bwMode="auto">
          <a:xfrm>
            <a:off x="1030155" y="2054136"/>
            <a:ext cx="957780" cy="357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ru-RU" sz="1400" b="1" dirty="0" smtClean="0">
                <a:latin typeface="Calibri" pitchFamily="34" charset="0"/>
              </a:rPr>
              <a:t>193135,6</a:t>
            </a:r>
            <a:endParaRPr lang="ru-RU" sz="1400" b="1" dirty="0">
              <a:latin typeface="Calibri" pitchFamily="34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820276" y="181895"/>
            <a:ext cx="7929618" cy="571504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7200" b="1" kern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</a:t>
            </a:r>
            <a:r>
              <a:rPr lang="ru-RU" sz="7200" b="1" kern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 </a:t>
            </a:r>
            <a:r>
              <a:rPr lang="ru-RU" sz="7200" b="1" kern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Совета </a:t>
            </a:r>
            <a:r>
              <a:rPr lang="ru-RU" sz="7200" b="1" kern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народных депутатов Завитинского муниципального округа от 22.12.2021 № 59/8 «Об утверждении бюджета Завитинского муниципального округа на 2022 год и плановый период </a:t>
            </a:r>
            <a:r>
              <a:rPr lang="ru-RU" sz="7200" b="1" kern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2023-2024 годов» </a:t>
            </a:r>
            <a:r>
              <a:rPr lang="ru-RU" sz="7200" b="1" kern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(с учетом изменений от 17.02.2022 №80/9</a:t>
            </a:r>
            <a:r>
              <a:rPr lang="ru-RU" sz="7200" b="1" kern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по налоговым и неналоговым доходам</a:t>
            </a:r>
            <a:endParaRPr lang="ru-RU" sz="7200" b="1" kern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5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1259632" y="1063967"/>
            <a:ext cx="6500858" cy="35719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и неналоговые доходы, всего, тыс.рублей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85720" y="785794"/>
            <a:ext cx="8643998" cy="1857388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5586466" y="1772816"/>
            <a:ext cx="2550643" cy="3960440"/>
          </a:xfrm>
          <a:prstGeom prst="roundRect">
            <a:avLst/>
          </a:prstGeom>
          <a:solidFill>
            <a:schemeClr val="tx2">
              <a:lumMod val="40000"/>
              <a:lumOff val="60000"/>
              <a:alpha val="39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Уточнение в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апреле 2022 года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203,7 тыс. рублей -  инициативные платежи, зачисляемые в бюджеты муниципальных округов в части вклада населения.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048541" y="6374865"/>
            <a:ext cx="285752" cy="28575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1642078" y="6271815"/>
            <a:ext cx="2713898" cy="57148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Franklin Gothic Book"/>
                <a:ea typeface="+mn-ea"/>
                <a:cs typeface="+mn-cs"/>
              </a:rPr>
              <a:t>Первоначальный план на 2022 год (с учетом изменений от 17.02.2022 №80/9)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5068035" y="6374865"/>
            <a:ext cx="285752" cy="28575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5596674" y="6232001"/>
            <a:ext cx="3007774" cy="57148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lvl="0" algn="ctr">
              <a:defRPr/>
            </a:pPr>
            <a:r>
              <a:rPr lang="ru-RU" sz="1200" b="1" kern="0" dirty="0" smtClean="0">
                <a:latin typeface="Franklin Gothic Book"/>
              </a:rPr>
              <a:t>Уточненный  план в ред. решения от 28.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04.2022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104/10 </a:t>
            </a:r>
            <a:endParaRPr lang="ru-RU" sz="1200" b="1" kern="0" dirty="0" smtClean="0">
              <a:latin typeface="Franklin Gothic Book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080417" y="2643182"/>
            <a:ext cx="857256" cy="2910761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137404" y="2411308"/>
            <a:ext cx="973346" cy="314263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одзаголовок 2"/>
          <p:cNvSpPr txBox="1">
            <a:spLocks/>
          </p:cNvSpPr>
          <p:nvPr/>
        </p:nvSpPr>
        <p:spPr bwMode="auto">
          <a:xfrm>
            <a:off x="4137404" y="1948671"/>
            <a:ext cx="910843" cy="28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ru-RU" sz="1400" b="1" dirty="0" smtClean="0">
                <a:latin typeface="Calibri" pitchFamily="34" charset="0"/>
              </a:rPr>
              <a:t>193339,3</a:t>
            </a:r>
            <a:endParaRPr lang="ru-RU" sz="1400" b="1" dirty="0">
              <a:latin typeface="Calibri" pitchFamily="34" charset="0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82736" y="6381273"/>
            <a:ext cx="573161" cy="365125"/>
          </a:xfrm>
        </p:spPr>
        <p:txBody>
          <a:bodyPr/>
          <a:lstStyle/>
          <a:p>
            <a:r>
              <a:rPr lang="ru-RU" sz="1400" dirty="0" smtClean="0"/>
              <a:t>5</a:t>
            </a:r>
            <a:endParaRPr lang="ru-RU" sz="1400" dirty="0"/>
          </a:p>
        </p:txBody>
      </p:sp>
      <p:sp>
        <p:nvSpPr>
          <p:cNvPr id="9" name="Стрелка вправо 8"/>
          <p:cNvSpPr/>
          <p:nvPr/>
        </p:nvSpPr>
        <p:spPr>
          <a:xfrm rot="19202087">
            <a:off x="2096007" y="3446256"/>
            <a:ext cx="2007599" cy="1296144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05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642910" y="355907"/>
            <a:ext cx="7929618" cy="571504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ru-RU" sz="1200" b="1" kern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Решение  Совета </a:t>
            </a:r>
            <a:r>
              <a:rPr lang="ru-RU" sz="1200" b="1" kern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народных депутатов Завитинского муниципального округа от 22.12.2021 № 59/8 «Об утверждении бюджета Завитинского муниципального округа на 2022 год и плановый период </a:t>
            </a:r>
            <a:r>
              <a:rPr lang="ru-RU" sz="1200" b="1" kern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2023-2024 годов </a:t>
            </a:r>
            <a:r>
              <a:rPr lang="ru-RU" sz="1200" b="1" kern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(с учетом изменений от 17.02.2022 №80/9)  </a:t>
            </a:r>
            <a:r>
              <a:rPr lang="ru-RU" sz="1200" b="1" kern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безвозмездным поступлениям  (тыс.руб.)</a:t>
            </a:r>
            <a:endParaRPr lang="ru-RU" sz="1200" b="1" kern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886309145"/>
              </p:ext>
            </p:extLst>
          </p:nvPr>
        </p:nvGraphicFramePr>
        <p:xfrm>
          <a:off x="642910" y="1196752"/>
          <a:ext cx="7488832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2295231" y="4979431"/>
            <a:ext cx="1154664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2022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994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27584" y="188640"/>
            <a:ext cx="763285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Совета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народных депутатов Завитинского муниципального округа от 22.12.2021 № 59/8 «Об утверждении бюджета Завитинского муниципального округа на 2022 год и плановый период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2023-2024 годов»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разрезе разделов,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70839" y="6309321"/>
            <a:ext cx="573161" cy="548680"/>
          </a:xfrm>
        </p:spPr>
        <p:txBody>
          <a:bodyPr/>
          <a:lstStyle/>
          <a:p>
            <a:fld id="{725C68B6-61C2-468F-89AB-4B9F7531AA68}" type="slidenum">
              <a:rPr lang="ru-RU" sz="2000" smtClean="0"/>
              <a:pPr/>
              <a:t>7</a:t>
            </a:fld>
            <a:endParaRPr lang="ru-RU" sz="20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5422676"/>
              </p:ext>
            </p:extLst>
          </p:nvPr>
        </p:nvGraphicFramePr>
        <p:xfrm>
          <a:off x="539552" y="1116015"/>
          <a:ext cx="8283587" cy="5435976"/>
        </p:xfrm>
        <a:graphic>
          <a:graphicData uri="http://schemas.openxmlformats.org/drawingml/2006/table">
            <a:tbl>
              <a:tblPr/>
              <a:tblGrid>
                <a:gridCol w="4096919"/>
                <a:gridCol w="1395556"/>
                <a:gridCol w="1204269"/>
                <a:gridCol w="1586843"/>
              </a:tblGrid>
              <a:tr h="72880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Раздела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Решение о бюджете от </a:t>
                      </a:r>
                      <a:r>
                        <a:rPr lang="ru-RU" sz="1200" b="0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17.02.2022 </a:t>
                      </a:r>
                      <a:r>
                        <a:rPr lang="ru-RU" sz="1200" b="0" i="0" u="none" strike="noStrike" dirty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№ </a:t>
                      </a:r>
                      <a:r>
                        <a:rPr lang="ru-RU" sz="1200" b="0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80/9</a:t>
                      </a:r>
                      <a:endParaRPr lang="ru-RU" sz="1200" b="0" i="0" u="none" strike="noStrike" dirty="0">
                        <a:solidFill>
                          <a:srgbClr val="215D4B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+ / -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Решение о бюджете от </a:t>
                      </a:r>
                      <a:r>
                        <a:rPr lang="ru-RU" sz="1200" b="0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28.04.2022 </a:t>
                      </a:r>
                      <a:r>
                        <a:rPr lang="ru-RU" sz="1200" b="0" i="0" u="none" strike="noStrike" dirty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№ </a:t>
                      </a:r>
                      <a:r>
                        <a:rPr lang="ru-RU" sz="1200" b="0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104/10 </a:t>
                      </a:r>
                      <a:endParaRPr lang="ru-RU" sz="1200" b="0" i="0" u="none" strike="noStrike" dirty="0">
                        <a:solidFill>
                          <a:srgbClr val="215D4B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9097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ВСЕГО: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1 </a:t>
                      </a:r>
                      <a:r>
                        <a:rPr lang="ru-RU" sz="1200" b="1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032572,6   </a:t>
                      </a:r>
                      <a:endParaRPr lang="ru-RU" sz="1200" b="1" i="0" u="none" strike="noStrike" dirty="0">
                        <a:solidFill>
                          <a:srgbClr val="215D4B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23224,4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1055797,0</a:t>
                      </a:r>
                      <a:endParaRPr lang="ru-RU" sz="1200" b="1" i="0" u="none" strike="noStrike" dirty="0">
                        <a:solidFill>
                          <a:srgbClr val="215D4B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910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ОБЩЕГОСУДАРСТВЕННЫЕ ВОПРОСЫ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</a:t>
                      </a:r>
                      <a:r>
                        <a:rPr lang="ru-RU" sz="1200" b="0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 80893,5</a:t>
                      </a:r>
                    </a:p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215D4B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</a:t>
                      </a:r>
                      <a:r>
                        <a:rPr lang="ru-RU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-603,4   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</a:t>
                      </a:r>
                      <a:r>
                        <a:rPr lang="ru-RU" sz="1200" b="0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 80290,1</a:t>
                      </a:r>
                    </a:p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215D4B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851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200" b="0" i="0" u="none" strike="noStrike" dirty="0">
                        <a:solidFill>
                          <a:srgbClr val="215D4B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</a:t>
                      </a:r>
                      <a:r>
                        <a:rPr lang="ru-RU" sz="1200" b="0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451,1   </a:t>
                      </a:r>
                      <a:endParaRPr lang="ru-RU" sz="1200" b="0" i="0" u="none" strike="noStrike" dirty="0">
                        <a:solidFill>
                          <a:srgbClr val="215D4B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</a:t>
                      </a:r>
                      <a:r>
                        <a:rPr lang="ru-RU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0,0   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</a:t>
                      </a:r>
                      <a:r>
                        <a:rPr lang="ru-RU" sz="1200" b="0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451,1   </a:t>
                      </a:r>
                      <a:endParaRPr lang="ru-RU" sz="1200" b="0" i="0" u="none" strike="noStrike" dirty="0">
                        <a:solidFill>
                          <a:srgbClr val="215D4B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6871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200" b="0" i="0" u="none" strike="noStrike" dirty="0">
                        <a:solidFill>
                          <a:srgbClr val="215D4B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</a:t>
                      </a:r>
                      <a:r>
                        <a:rPr lang="ru-RU" sz="1200" b="0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50,0   </a:t>
                      </a:r>
                      <a:endParaRPr lang="ru-RU" sz="1200" b="0" i="0" u="none" strike="noStrike" dirty="0">
                        <a:solidFill>
                          <a:srgbClr val="215D4B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</a:t>
                      </a:r>
                      <a:r>
                        <a:rPr lang="ru-RU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1000,0   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</a:t>
                      </a:r>
                      <a:r>
                        <a:rPr lang="ru-RU" sz="1200" b="0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1050,0   </a:t>
                      </a:r>
                      <a:endParaRPr lang="ru-RU" sz="1200" b="0" i="0" u="none" strike="noStrike" dirty="0">
                        <a:solidFill>
                          <a:srgbClr val="215D4B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097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НАЦИОНАЛЬНАЯ</a:t>
                      </a:r>
                      <a:r>
                        <a:rPr lang="ru-RU" sz="1200" b="0" i="0" u="none" strike="noStrike" baseline="0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 ЭКОНОМИКА</a:t>
                      </a:r>
                      <a:endParaRPr lang="ru-RU" sz="1200" b="0" i="0" u="none" strike="noStrike" dirty="0">
                        <a:solidFill>
                          <a:srgbClr val="215D4B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</a:t>
                      </a:r>
                      <a:r>
                        <a:rPr lang="ru-RU" sz="1200" b="0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56246,8   </a:t>
                      </a:r>
                      <a:endParaRPr lang="ru-RU" sz="1200" b="0" i="0" u="none" strike="noStrike" dirty="0">
                        <a:solidFill>
                          <a:srgbClr val="215D4B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</a:t>
                      </a:r>
                      <a:r>
                        <a:rPr lang="ru-RU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-955,0   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55291,8               </a:t>
                      </a:r>
                      <a:endParaRPr lang="ru-RU" sz="1200" b="0" i="0" u="none" strike="noStrike" dirty="0">
                        <a:solidFill>
                          <a:srgbClr val="215D4B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097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ЖИЛИЩНО</a:t>
                      </a:r>
                      <a:r>
                        <a:rPr lang="ru-RU" sz="1200" b="0" i="0" u="none" strike="noStrike" baseline="0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 КОММУНАЛЬНОЕ ХОЗЯЙСТВО</a:t>
                      </a:r>
                      <a:endParaRPr lang="ru-RU" sz="1200" b="0" i="0" u="none" strike="noStrike" dirty="0">
                        <a:solidFill>
                          <a:srgbClr val="215D4B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</a:t>
                      </a:r>
                      <a:r>
                        <a:rPr lang="ru-RU" sz="1200" b="0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302635,8   </a:t>
                      </a:r>
                      <a:endParaRPr lang="ru-RU" sz="1200" b="0" i="0" u="none" strike="noStrike" dirty="0">
                        <a:solidFill>
                          <a:srgbClr val="215D4B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16934,0                  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</a:t>
                      </a:r>
                      <a:r>
                        <a:rPr lang="ru-RU" sz="1200" b="0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319569,3  </a:t>
                      </a:r>
                      <a:endParaRPr lang="ru-RU" sz="1200" b="0" i="0" u="none" strike="noStrike" dirty="0">
                        <a:solidFill>
                          <a:srgbClr val="215D4B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097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ОХРАНА ОКРУЖАЮЩЕЙ СРЕДЫ</a:t>
                      </a:r>
                      <a:endParaRPr lang="ru-RU" sz="1200" b="0" i="0" u="none" strike="noStrike" dirty="0">
                        <a:solidFill>
                          <a:srgbClr val="215D4B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10,0                  </a:t>
                      </a:r>
                      <a:endParaRPr lang="ru-RU" sz="1200" b="0" i="0" u="none" strike="noStrike" dirty="0">
                        <a:solidFill>
                          <a:srgbClr val="215D4B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</a:t>
                      </a:r>
                      <a:r>
                        <a:rPr lang="ru-RU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10,0                  </a:t>
                      </a:r>
                      <a:endParaRPr lang="ru-RU" sz="1200" b="0" i="0" u="none" strike="noStrike" dirty="0">
                        <a:solidFill>
                          <a:srgbClr val="215D4B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6871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ОБРАЗОВАНИЕ</a:t>
                      </a:r>
                      <a:endParaRPr lang="ru-RU" sz="1200" b="0" i="0" u="none" strike="noStrike" dirty="0">
                        <a:solidFill>
                          <a:srgbClr val="215D4B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</a:t>
                      </a:r>
                      <a:r>
                        <a:rPr lang="ru-RU" sz="1200" b="0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465242,0   </a:t>
                      </a:r>
                      <a:endParaRPr lang="ru-RU" sz="1200" b="0" i="0" u="none" strike="noStrike" dirty="0">
                        <a:solidFill>
                          <a:srgbClr val="215D4B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</a:t>
                      </a:r>
                      <a:r>
                        <a:rPr lang="ru-RU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7697,3   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</a:t>
                      </a:r>
                      <a:r>
                        <a:rPr lang="ru-RU" sz="1200" b="0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472939,3   </a:t>
                      </a:r>
                      <a:endParaRPr lang="ru-RU" sz="1200" b="0" i="0" u="none" strike="noStrike" dirty="0">
                        <a:solidFill>
                          <a:srgbClr val="215D4B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097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КУЛЬТУРА, КИНЕМАТОГРАФИЯ И СРЕДСТВА МАССОВОЙ ИНФОРМАЦИИ</a:t>
                      </a:r>
                      <a:endParaRPr lang="ru-RU" sz="1200" b="0" i="0" u="none" strike="noStrike" dirty="0">
                        <a:solidFill>
                          <a:srgbClr val="215D4B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</a:t>
                      </a:r>
                      <a:r>
                        <a:rPr lang="ru-RU" sz="1200" b="0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41211,7   </a:t>
                      </a:r>
                      <a:endParaRPr lang="ru-RU" sz="1200" b="0" i="0" u="none" strike="noStrike" dirty="0">
                        <a:solidFill>
                          <a:srgbClr val="215D4B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7375,6   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</a:t>
                      </a:r>
                      <a:r>
                        <a:rPr lang="ru-RU" sz="1200" b="0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48587,3   </a:t>
                      </a:r>
                      <a:endParaRPr lang="ru-RU" sz="1200" b="0" i="0" u="none" strike="noStrike" dirty="0">
                        <a:solidFill>
                          <a:srgbClr val="215D4B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097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ЗДРАВООХРАНЕНИЕ</a:t>
                      </a:r>
                      <a:endParaRPr lang="ru-RU" sz="1200" b="0" i="0" u="none" strike="noStrike" dirty="0">
                        <a:solidFill>
                          <a:srgbClr val="215D4B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</a:t>
                      </a:r>
                      <a:r>
                        <a:rPr lang="ru-RU" sz="1200" b="0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751,9   </a:t>
                      </a:r>
                      <a:endParaRPr lang="ru-RU" sz="1200" b="0" i="0" u="none" strike="noStrike" dirty="0">
                        <a:solidFill>
                          <a:srgbClr val="215D4B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</a:t>
                      </a:r>
                      <a:r>
                        <a:rPr lang="ru-RU" sz="1200" b="0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751,9   </a:t>
                      </a:r>
                      <a:endParaRPr lang="ru-RU" sz="1200" b="0" i="0" u="none" strike="noStrike" dirty="0">
                        <a:solidFill>
                          <a:srgbClr val="215D4B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097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СОЦИАЛЬНАЯ ПОЛИТИКА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</a:t>
                      </a:r>
                      <a:r>
                        <a:rPr lang="ru-RU" sz="1200" b="0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35124,5   </a:t>
                      </a:r>
                      <a:endParaRPr lang="ru-RU" sz="1200" b="0" i="0" u="none" strike="noStrike" dirty="0">
                        <a:solidFill>
                          <a:srgbClr val="215D4B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</a:t>
                      </a:r>
                      <a:r>
                        <a:rPr lang="ru-RU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0,0   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</a:t>
                      </a:r>
                      <a:r>
                        <a:rPr lang="ru-RU" sz="1200" b="0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35124,5   </a:t>
                      </a:r>
                      <a:endParaRPr lang="ru-RU" sz="1200" b="0" i="0" u="none" strike="noStrike" dirty="0">
                        <a:solidFill>
                          <a:srgbClr val="215D4B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097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200" b="0" i="0" u="none" strike="noStrike" dirty="0">
                        <a:solidFill>
                          <a:srgbClr val="215D4B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</a:t>
                      </a:r>
                      <a:r>
                        <a:rPr lang="ru-RU" sz="1200" b="0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49955,3   </a:t>
                      </a:r>
                      <a:endParaRPr lang="ru-RU" sz="1200" b="0" i="0" u="none" strike="noStrike" dirty="0">
                        <a:solidFill>
                          <a:srgbClr val="215D4B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-8223,6                   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</a:t>
                      </a:r>
                      <a:r>
                        <a:rPr lang="ru-RU" sz="1200" b="0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41731,7   </a:t>
                      </a:r>
                      <a:endParaRPr lang="ru-RU" sz="1200" b="0" i="0" u="none" strike="noStrike" dirty="0">
                        <a:solidFill>
                          <a:srgbClr val="215D4B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0971">
                <a:tc>
                  <a:txBody>
                    <a:bodyPr/>
                    <a:lstStyle/>
                    <a:p>
                      <a:pPr algn="l" rtl="0" fontAlgn="ctr"/>
                      <a:endParaRPr lang="ru-RU" sz="1200" b="0" i="0" u="none" strike="noStrike" dirty="0">
                        <a:solidFill>
                          <a:srgbClr val="215D4B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ru-RU" sz="1200" b="0" i="0" u="none" strike="noStrike" dirty="0">
                        <a:solidFill>
                          <a:srgbClr val="215D4B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ru-RU" sz="1200" b="0" i="0" u="none" strike="noStrike" dirty="0">
                        <a:solidFill>
                          <a:srgbClr val="215D4B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0374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дзаголовок 2"/>
          <p:cNvSpPr txBox="1">
            <a:spLocks/>
          </p:cNvSpPr>
          <p:nvPr/>
        </p:nvSpPr>
        <p:spPr bwMode="auto">
          <a:xfrm>
            <a:off x="1" y="49758"/>
            <a:ext cx="9143999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19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разрезе муниципальных программ, тыс. рублей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05897" y="6492875"/>
            <a:ext cx="573161" cy="365125"/>
          </a:xfrm>
        </p:spPr>
        <p:txBody>
          <a:bodyPr>
            <a:normAutofit fontScale="92500" lnSpcReduction="10000"/>
          </a:bodyPr>
          <a:lstStyle/>
          <a:p>
            <a:fld id="{725C68B6-61C2-468F-89AB-4B9F7531AA68}" type="slidenum">
              <a:rPr lang="ru-RU" sz="2000" smtClean="0"/>
              <a:pPr/>
              <a:t>8</a:t>
            </a:fld>
            <a:endParaRPr lang="ru-RU" sz="20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642025"/>
              </p:ext>
            </p:extLst>
          </p:nvPr>
        </p:nvGraphicFramePr>
        <p:xfrm>
          <a:off x="1187624" y="548680"/>
          <a:ext cx="7308812" cy="6128522"/>
        </p:xfrm>
        <a:graphic>
          <a:graphicData uri="http://schemas.openxmlformats.org/drawingml/2006/table">
            <a:tbl>
              <a:tblPr/>
              <a:tblGrid>
                <a:gridCol w="5040560"/>
                <a:gridCol w="792088"/>
                <a:gridCol w="648072"/>
                <a:gridCol w="828092"/>
              </a:tblGrid>
              <a:tr h="171706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программы</a:t>
                      </a:r>
                    </a:p>
                  </a:txBody>
                  <a:tcPr marL="5311" marR="5311" marT="5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5311" marR="5311" marT="5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12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Решение о бюджете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 17.02.2022 №80/9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+ / - </a:t>
                      </a:r>
                    </a:p>
                  </a:txBody>
                  <a:tcPr marL="5311" marR="5311" marT="5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Решение о бюджете от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28.04.2022 №104/10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842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"Развитие агропромышленного комплекса Завитинского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муниципального округа"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289,2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  -     </a:t>
                      </a: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289,2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42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"Развитие и сохранение культуры и искусства в Завитинском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муниципальном округе"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53130,8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</a:t>
                      </a:r>
                      <a:r>
                        <a:rPr lang="ru-RU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48,0   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53178,8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04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"Модернизация жилищно - коммунального комплекса, энергосбережение и повышение энергетической эффективности в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Завитинском муниципальном округе"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245747,3                  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802,4                            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246549,7                  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42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МП "Развитие субъектов малого и среднего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предпринимательства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Завитинском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муниципальном округе"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773,3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           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773,3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42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"Обеспечение жильем молодых семей в Завитинском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муниципальном округе"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309,4               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</a:t>
                      </a:r>
                      <a:r>
                        <a:rPr lang="ru-RU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-   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309,4               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42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"Профилактика правонарушений, терроризма и экстремизма в Завитинском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муниципальном округе"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264,9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</a:t>
                      </a:r>
                      <a:r>
                        <a:rPr lang="ru-RU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1000,0   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1264,9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04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"Обеспечение экологической безопасности и охрана окружающей среды в Завитинском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муниципальном округе"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42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"Развитие физической культуры и спорта в Завитинском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муниципальном округе"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49927,9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-8223,6                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41704,3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42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"Развитие образования в Завитинском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муниципальном округе"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446432,7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</a:t>
                      </a:r>
                      <a:r>
                        <a:rPr lang="ru-RU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7575,6   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454008,3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42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программа "Эффективное управление в Завитинском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муниципальном округе"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2603,0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</a:t>
                      </a:r>
                      <a:r>
                        <a:rPr lang="ru-RU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20070,1   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22673,1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42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"Повышение эффективности деятельности органов местного самоуправления Завитинского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муниципального округа"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75255,2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-4160,0                    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</a:t>
                      </a:r>
                      <a:r>
                        <a:rPr lang="ru-RU" sz="10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71095,2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42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«Благоустройство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населенных пунктов Завитинского муниципального округа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35606,5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-22637,3                            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12969,2                  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42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"Развитие транспортного сообщения на территории Завитинского муниципального округа"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4665,9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4665,9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1706">
                <a:tc>
                  <a:txBody>
                    <a:bodyPr/>
                    <a:lstStyle/>
                    <a:p>
                      <a:pPr algn="l" rtl="0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6878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дзаголовок 2"/>
          <p:cNvSpPr txBox="1">
            <a:spLocks/>
          </p:cNvSpPr>
          <p:nvPr/>
        </p:nvSpPr>
        <p:spPr bwMode="auto">
          <a:xfrm>
            <a:off x="1" y="332656"/>
            <a:ext cx="914399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19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разрезе муниципальных программ, тыс. рублей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05897" y="6492875"/>
            <a:ext cx="573161" cy="365125"/>
          </a:xfrm>
        </p:spPr>
        <p:txBody>
          <a:bodyPr>
            <a:normAutofit fontScale="92500" lnSpcReduction="10000"/>
          </a:bodyPr>
          <a:lstStyle/>
          <a:p>
            <a:fld id="{725C68B6-61C2-468F-89AB-4B9F7531AA68}" type="slidenum">
              <a:rPr lang="ru-RU" sz="2000" smtClean="0"/>
              <a:pPr/>
              <a:t>9</a:t>
            </a:fld>
            <a:endParaRPr lang="ru-RU" sz="20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991700"/>
              </p:ext>
            </p:extLst>
          </p:nvPr>
        </p:nvGraphicFramePr>
        <p:xfrm>
          <a:off x="917594" y="1340768"/>
          <a:ext cx="7308812" cy="2751805"/>
        </p:xfrm>
        <a:graphic>
          <a:graphicData uri="http://schemas.openxmlformats.org/drawingml/2006/table">
            <a:tbl>
              <a:tblPr/>
              <a:tblGrid>
                <a:gridCol w="4356484"/>
                <a:gridCol w="1116124"/>
                <a:gridCol w="900100"/>
                <a:gridCol w="936104"/>
              </a:tblGrid>
              <a:tr h="171706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программы</a:t>
                      </a:r>
                    </a:p>
                  </a:txBody>
                  <a:tcPr marL="5311" marR="5311" marT="5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5311" marR="5311" marT="5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12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Решение о бюджете от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17.02.2022 №80/9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+ / - </a:t>
                      </a:r>
                    </a:p>
                  </a:txBody>
                  <a:tcPr marL="5311" marR="5311" marT="5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Решение о бюджете от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28.04.2022 №104/10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842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"Развитие сети автомобильных дорог общего пользования Завитинского муниципального округа"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47697,5                  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  -     </a:t>
                      </a: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47697,5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42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«Переселение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граждан из аварийного жилищного фонда на территории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Завитинского муниципального округа"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920,0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320,0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1240,0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04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«Формирование современной городской среды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на территории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Завитинского муниципального округа на 2022-2024 годы"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4549,9                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                    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4549,9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4296"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1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170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 ВСЕГО ПО МП</a:t>
                      </a:r>
                    </a:p>
                  </a:txBody>
                  <a:tcPr marL="5311" marR="5311" marT="5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968183,5         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-5204,8         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962978,7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623253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45286</TotalTime>
  <Words>1781</Words>
  <Application>Microsoft Office PowerPoint</Application>
  <PresentationFormat>Экран (4:3)</PresentationFormat>
  <Paragraphs>346</Paragraphs>
  <Slides>20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HDOfficeLightV0</vt:lpstr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mf16</dc:creator>
  <cp:lastModifiedBy>Admin</cp:lastModifiedBy>
  <cp:revision>3296</cp:revision>
  <cp:lastPrinted>2022-07-01T05:28:01Z</cp:lastPrinted>
  <dcterms:modified xsi:type="dcterms:W3CDTF">2022-07-04T00:28:33Z</dcterms:modified>
</cp:coreProperties>
</file>